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theme/themeOverride7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charts/chart9.xml" ContentType="application/vnd.openxmlformats-officedocument.drawingml.chart+xml"/>
  <Override PartName="/ppt/notesSlides/notesSlide16.xml" ContentType="application/vnd.openxmlformats-officedocument.presentationml.notesSlide+xml"/>
  <Override PartName="/ppt/charts/chart10.xml" ContentType="application/vnd.openxmlformats-officedocument.drawingml.chart+xml"/>
  <Override PartName="/ppt/theme/themeOverride8.xml" ContentType="application/vnd.openxmlformats-officedocument.themeOverride+xml"/>
  <Override PartName="/ppt/drawings/drawing1.xml" ContentType="application/vnd.openxmlformats-officedocument.drawingml.chartshapes+xml"/>
  <Override PartName="/ppt/charts/chart11.xml" ContentType="application/vnd.openxmlformats-officedocument.drawingml.chart+xml"/>
  <Override PartName="/ppt/theme/themeOverride9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</p:sldMasterIdLst>
  <p:notesMasterIdLst>
    <p:notesMasterId r:id="rId38"/>
  </p:notesMasterIdLst>
  <p:handoutMasterIdLst>
    <p:handoutMasterId r:id="rId39"/>
  </p:handoutMasterIdLst>
  <p:sldIdLst>
    <p:sldId id="256" r:id="rId3"/>
    <p:sldId id="264" r:id="rId4"/>
    <p:sldId id="265" r:id="rId5"/>
    <p:sldId id="300" r:id="rId6"/>
    <p:sldId id="295" r:id="rId7"/>
    <p:sldId id="305" r:id="rId8"/>
    <p:sldId id="297" r:id="rId9"/>
    <p:sldId id="312" r:id="rId10"/>
    <p:sldId id="309" r:id="rId11"/>
    <p:sldId id="299" r:id="rId12"/>
    <p:sldId id="302" r:id="rId13"/>
    <p:sldId id="292" r:id="rId14"/>
    <p:sldId id="281" r:id="rId15"/>
    <p:sldId id="310" r:id="rId16"/>
    <p:sldId id="266" r:id="rId17"/>
    <p:sldId id="285" r:id="rId18"/>
    <p:sldId id="291" r:id="rId19"/>
    <p:sldId id="304" r:id="rId20"/>
    <p:sldId id="290" r:id="rId21"/>
    <p:sldId id="270" r:id="rId22"/>
    <p:sldId id="278" r:id="rId23"/>
    <p:sldId id="279" r:id="rId24"/>
    <p:sldId id="269" r:id="rId25"/>
    <p:sldId id="275" r:id="rId26"/>
    <p:sldId id="311" r:id="rId27"/>
    <p:sldId id="301" r:id="rId28"/>
    <p:sldId id="283" r:id="rId29"/>
    <p:sldId id="303" r:id="rId30"/>
    <p:sldId id="284" r:id="rId31"/>
    <p:sldId id="306" r:id="rId32"/>
    <p:sldId id="273" r:id="rId33"/>
    <p:sldId id="272" r:id="rId34"/>
    <p:sldId id="260" r:id="rId35"/>
    <p:sldId id="274" r:id="rId36"/>
    <p:sldId id="31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216" autoAdjust="0"/>
  </p:normalViewPr>
  <p:slideViewPr>
    <p:cSldViewPr>
      <p:cViewPr varScale="1">
        <p:scale>
          <a:sx n="98" d="100"/>
          <a:sy n="98" d="100"/>
        </p:scale>
        <p:origin x="1974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Tianshen%20Huang\Documents\PRM\PAR\PAR%20ANN\x64\Release\results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8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ianshen%20Huang\Documents\PRM\PAR\PAR%20ANN\x64\Release\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Tianshen%20Huang\Documents\PRM\PAR\PAR%20ANN\x64\Release\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ianshen%20Huang\Documents\PRM\PAR\PAR%20ANN\x64\Release\result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Tianshen%20Huang\Documents\PRM\PAR\PAR%20ANN\x64\Release\result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Tianshen%20Huang\Documents\PRM\PAR\PAR%20ANN\x64\Release\result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Tianshen%20Huang\Documents\PRM\PAR\PAR%20ANN\x64\Release\results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Tianshen%20Huang\Documents\PRM\PAR\PAR%20ANN\x64\Release\results.xlsx" TargetMode="External"/><Relationship Id="rId1" Type="http://schemas.openxmlformats.org/officeDocument/2006/relationships/themeOverride" Target="../theme/themeOverride6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Tianshen%20Huang\Documents\PRM\PAR\PAR%20ANN\x64\Release\results.xlsx" TargetMode="External"/><Relationship Id="rId1" Type="http://schemas.openxmlformats.org/officeDocument/2006/relationships/themeOverride" Target="../theme/themeOverride7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Two Point Correlation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Ola's model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OlaCoquina3!$A$41:$A$91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OlaCoquina3!$E$41:$E$91</c:f>
              <c:numCache>
                <c:formatCode>General</c:formatCode>
                <c:ptCount val="51"/>
                <c:pt idx="0">
                  <c:v>0.42226666666666662</c:v>
                </c:pt>
                <c:pt idx="1">
                  <c:v>0.39993333333333331</c:v>
                </c:pt>
                <c:pt idx="2">
                  <c:v>0.37836666666666668</c:v>
                </c:pt>
                <c:pt idx="3">
                  <c:v>0.35746666666666665</c:v>
                </c:pt>
                <c:pt idx="4">
                  <c:v>0.33733333333333332</c:v>
                </c:pt>
                <c:pt idx="5">
                  <c:v>0.31793333333333335</c:v>
                </c:pt>
                <c:pt idx="6">
                  <c:v>0.29933333333333334</c:v>
                </c:pt>
                <c:pt idx="7">
                  <c:v>0.2823</c:v>
                </c:pt>
                <c:pt idx="8">
                  <c:v>0.26736666666666664</c:v>
                </c:pt>
                <c:pt idx="9">
                  <c:v>0.25516666666666665</c:v>
                </c:pt>
                <c:pt idx="10">
                  <c:v>0.2455333333333333</c:v>
                </c:pt>
                <c:pt idx="11">
                  <c:v>0.23783333333333334</c:v>
                </c:pt>
                <c:pt idx="12">
                  <c:v>0.23146666666666668</c:v>
                </c:pt>
                <c:pt idx="13">
                  <c:v>0.22610000000000005</c:v>
                </c:pt>
                <c:pt idx="14">
                  <c:v>0.22150000000000003</c:v>
                </c:pt>
                <c:pt idx="15">
                  <c:v>0.21743333333333337</c:v>
                </c:pt>
                <c:pt idx="16">
                  <c:v>0.21396666666666667</c:v>
                </c:pt>
                <c:pt idx="17">
                  <c:v>0.2109</c:v>
                </c:pt>
                <c:pt idx="18">
                  <c:v>0.20820000000000002</c:v>
                </c:pt>
                <c:pt idx="19">
                  <c:v>0.20586666666666664</c:v>
                </c:pt>
                <c:pt idx="20">
                  <c:v>0.20379999999999998</c:v>
                </c:pt>
                <c:pt idx="21">
                  <c:v>0.20196666666666666</c:v>
                </c:pt>
                <c:pt idx="22">
                  <c:v>0.20026666666666668</c:v>
                </c:pt>
                <c:pt idx="23">
                  <c:v>0.19873333333333335</c:v>
                </c:pt>
                <c:pt idx="24">
                  <c:v>0.19733333333333336</c:v>
                </c:pt>
                <c:pt idx="25">
                  <c:v>0.19603333333333331</c:v>
                </c:pt>
                <c:pt idx="26">
                  <c:v>0.19486666666666666</c:v>
                </c:pt>
                <c:pt idx="27">
                  <c:v>0.19373333333333334</c:v>
                </c:pt>
                <c:pt idx="28">
                  <c:v>0.19256666666666666</c:v>
                </c:pt>
                <c:pt idx="29">
                  <c:v>0.19153333333333333</c:v>
                </c:pt>
                <c:pt idx="30">
                  <c:v>0.1905</c:v>
                </c:pt>
                <c:pt idx="31">
                  <c:v>0.18953333333333333</c:v>
                </c:pt>
                <c:pt idx="32">
                  <c:v>0.18866666666666668</c:v>
                </c:pt>
                <c:pt idx="33">
                  <c:v>0.18786666666666665</c:v>
                </c:pt>
                <c:pt idx="34">
                  <c:v>0.1870333333333333</c:v>
                </c:pt>
                <c:pt idx="35">
                  <c:v>0.18629999999999999</c:v>
                </c:pt>
                <c:pt idx="36">
                  <c:v>0.18556666666666666</c:v>
                </c:pt>
                <c:pt idx="37">
                  <c:v>0.18499999999999997</c:v>
                </c:pt>
                <c:pt idx="38">
                  <c:v>0.18446666666666667</c:v>
                </c:pt>
                <c:pt idx="39">
                  <c:v>0.18403333333333335</c:v>
                </c:pt>
                <c:pt idx="40">
                  <c:v>0.18359999999999999</c:v>
                </c:pt>
                <c:pt idx="41">
                  <c:v>0.18329999999999999</c:v>
                </c:pt>
                <c:pt idx="42">
                  <c:v>0.18303333333333335</c:v>
                </c:pt>
                <c:pt idx="43">
                  <c:v>0.18286666666666665</c:v>
                </c:pt>
                <c:pt idx="44">
                  <c:v>0.18276666666666666</c:v>
                </c:pt>
                <c:pt idx="45">
                  <c:v>0.18263333333333331</c:v>
                </c:pt>
                <c:pt idx="46">
                  <c:v>0.18253333333333333</c:v>
                </c:pt>
                <c:pt idx="47">
                  <c:v>0.18246666666666667</c:v>
                </c:pt>
                <c:pt idx="48">
                  <c:v>0.18229999999999999</c:v>
                </c:pt>
                <c:pt idx="49">
                  <c:v>0.18216666666666667</c:v>
                </c:pt>
                <c:pt idx="50">
                  <c:v>0.18206666666666668</c:v>
                </c:pt>
              </c:numCache>
            </c:numRef>
          </c:yVal>
          <c:smooth val="0"/>
        </c:ser>
        <c:ser>
          <c:idx val="2"/>
          <c:order val="1"/>
          <c:tx>
            <c:v>Our model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OlaCoquina3!$A$41:$A$91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OlaCoquina3!$AI$41:$AI$91</c:f>
              <c:numCache>
                <c:formatCode>General</c:formatCode>
                <c:ptCount val="51"/>
                <c:pt idx="0">
                  <c:v>0.44683333333333336</c:v>
                </c:pt>
                <c:pt idx="1">
                  <c:v>0.42799999999999999</c:v>
                </c:pt>
                <c:pt idx="2">
                  <c:v>0.40939999999999999</c:v>
                </c:pt>
                <c:pt idx="3">
                  <c:v>0.39113333333333333</c:v>
                </c:pt>
                <c:pt idx="4">
                  <c:v>0.37323333333333331</c:v>
                </c:pt>
                <c:pt idx="5">
                  <c:v>0.35576666666666662</c:v>
                </c:pt>
                <c:pt idx="6">
                  <c:v>0.33883333333333332</c:v>
                </c:pt>
                <c:pt idx="7">
                  <c:v>0.32276666666666665</c:v>
                </c:pt>
                <c:pt idx="8">
                  <c:v>0.30816666666666664</c:v>
                </c:pt>
                <c:pt idx="9">
                  <c:v>0.29573333333333335</c:v>
                </c:pt>
                <c:pt idx="10">
                  <c:v>0.28556666666666669</c:v>
                </c:pt>
                <c:pt idx="11">
                  <c:v>0.27693333333333331</c:v>
                </c:pt>
                <c:pt idx="12">
                  <c:v>0.26956666666666668</c:v>
                </c:pt>
                <c:pt idx="13">
                  <c:v>0.26309999999999995</c:v>
                </c:pt>
                <c:pt idx="14">
                  <c:v>0.25756666666666667</c:v>
                </c:pt>
                <c:pt idx="15">
                  <c:v>0.25286666666666663</c:v>
                </c:pt>
                <c:pt idx="16">
                  <c:v>0.24886666666666665</c:v>
                </c:pt>
                <c:pt idx="17">
                  <c:v>0.24556666666666663</c:v>
                </c:pt>
                <c:pt idx="18">
                  <c:v>0.24286666666666665</c:v>
                </c:pt>
                <c:pt idx="19">
                  <c:v>0.24073333333333335</c:v>
                </c:pt>
                <c:pt idx="20">
                  <c:v>0.23893333333333336</c:v>
                </c:pt>
                <c:pt idx="21">
                  <c:v>0.23746666666666663</c:v>
                </c:pt>
                <c:pt idx="22">
                  <c:v>0.23609999999999998</c:v>
                </c:pt>
                <c:pt idx="23">
                  <c:v>0.23473333333333332</c:v>
                </c:pt>
                <c:pt idx="24">
                  <c:v>0.23329999999999998</c:v>
                </c:pt>
                <c:pt idx="25">
                  <c:v>0.23146666666666668</c:v>
                </c:pt>
                <c:pt idx="26">
                  <c:v>0.22936666666666664</c:v>
                </c:pt>
                <c:pt idx="27">
                  <c:v>0.22693333333333332</c:v>
                </c:pt>
                <c:pt idx="28">
                  <c:v>0.2242666666666667</c:v>
                </c:pt>
                <c:pt idx="29">
                  <c:v>0.22146666666666667</c:v>
                </c:pt>
                <c:pt idx="30">
                  <c:v>0.21856666666666666</c:v>
                </c:pt>
                <c:pt idx="31">
                  <c:v>0.21579999999999999</c:v>
                </c:pt>
                <c:pt idx="32">
                  <c:v>0.21313333333333331</c:v>
                </c:pt>
                <c:pt idx="33">
                  <c:v>0.21063333333333334</c:v>
                </c:pt>
                <c:pt idx="34">
                  <c:v>0.20826666666666668</c:v>
                </c:pt>
                <c:pt idx="35">
                  <c:v>0.20613333333333336</c:v>
                </c:pt>
                <c:pt idx="36">
                  <c:v>0.20420000000000002</c:v>
                </c:pt>
                <c:pt idx="37">
                  <c:v>0.2024</c:v>
                </c:pt>
                <c:pt idx="38">
                  <c:v>0.20083333333333334</c:v>
                </c:pt>
                <c:pt idx="39">
                  <c:v>0.19926666666666668</c:v>
                </c:pt>
                <c:pt idx="40">
                  <c:v>0.1978</c:v>
                </c:pt>
                <c:pt idx="41">
                  <c:v>0.19643333333333332</c:v>
                </c:pt>
                <c:pt idx="42">
                  <c:v>0.19523333333333334</c:v>
                </c:pt>
                <c:pt idx="43">
                  <c:v>0.19416666666666668</c:v>
                </c:pt>
                <c:pt idx="44">
                  <c:v>0.19316666666666668</c:v>
                </c:pt>
                <c:pt idx="45">
                  <c:v>0.19223333333333334</c:v>
                </c:pt>
                <c:pt idx="46">
                  <c:v>0.19139999999999999</c:v>
                </c:pt>
                <c:pt idx="47">
                  <c:v>0.19056666666666666</c:v>
                </c:pt>
                <c:pt idx="48">
                  <c:v>0.18986666666666666</c:v>
                </c:pt>
                <c:pt idx="49">
                  <c:v>0.18913333333333335</c:v>
                </c:pt>
                <c:pt idx="50">
                  <c:v>0.18846666666666664</c:v>
                </c:pt>
              </c:numCache>
            </c:numRef>
          </c:yVal>
          <c:smooth val="0"/>
        </c:ser>
        <c:ser>
          <c:idx val="1"/>
          <c:order val="2"/>
          <c:tx>
            <c:v>Berea CT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Berea_256!$F$5:$F$55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Berea_256!$G$5:$G$55</c:f>
              <c:numCache>
                <c:formatCode>General</c:formatCode>
                <c:ptCount val="51"/>
                <c:pt idx="0">
                  <c:v>0.19570000000000001</c:v>
                </c:pt>
                <c:pt idx="1">
                  <c:v>0.1636</c:v>
                </c:pt>
                <c:pt idx="2">
                  <c:v>0.13539999999999999</c:v>
                </c:pt>
                <c:pt idx="3">
                  <c:v>0.1133</c:v>
                </c:pt>
                <c:pt idx="4">
                  <c:v>9.6409999999999996E-2</c:v>
                </c:pt>
                <c:pt idx="5">
                  <c:v>8.3330000000000001E-2</c:v>
                </c:pt>
                <c:pt idx="6">
                  <c:v>7.3099999999999998E-2</c:v>
                </c:pt>
                <c:pt idx="7">
                  <c:v>6.5089999999999995E-2</c:v>
                </c:pt>
                <c:pt idx="8">
                  <c:v>5.885E-2</c:v>
                </c:pt>
                <c:pt idx="9">
                  <c:v>5.398E-2</c:v>
                </c:pt>
                <c:pt idx="10">
                  <c:v>5.024E-2</c:v>
                </c:pt>
                <c:pt idx="11">
                  <c:v>4.7419999999999997E-2</c:v>
                </c:pt>
                <c:pt idx="12">
                  <c:v>4.5289999999999997E-2</c:v>
                </c:pt>
                <c:pt idx="13">
                  <c:v>4.3740000000000001E-2</c:v>
                </c:pt>
                <c:pt idx="14">
                  <c:v>4.2610000000000002E-2</c:v>
                </c:pt>
                <c:pt idx="15">
                  <c:v>4.181E-2</c:v>
                </c:pt>
                <c:pt idx="16">
                  <c:v>4.1259999999999998E-2</c:v>
                </c:pt>
                <c:pt idx="17">
                  <c:v>4.0890000000000003E-2</c:v>
                </c:pt>
                <c:pt idx="18">
                  <c:v>4.0660000000000002E-2</c:v>
                </c:pt>
                <c:pt idx="19">
                  <c:v>4.0529999999999997E-2</c:v>
                </c:pt>
                <c:pt idx="20">
                  <c:v>4.0419999999999998E-2</c:v>
                </c:pt>
                <c:pt idx="21">
                  <c:v>4.0289999999999999E-2</c:v>
                </c:pt>
                <c:pt idx="22">
                  <c:v>4.0140000000000002E-2</c:v>
                </c:pt>
                <c:pt idx="23">
                  <c:v>3.9980000000000002E-2</c:v>
                </c:pt>
                <c:pt idx="24">
                  <c:v>3.9800000000000002E-2</c:v>
                </c:pt>
                <c:pt idx="25">
                  <c:v>3.9579999999999997E-2</c:v>
                </c:pt>
                <c:pt idx="26">
                  <c:v>3.9359999999999999E-2</c:v>
                </c:pt>
                <c:pt idx="27">
                  <c:v>3.916E-2</c:v>
                </c:pt>
                <c:pt idx="28">
                  <c:v>3.9010000000000003E-2</c:v>
                </c:pt>
                <c:pt idx="29">
                  <c:v>3.8929999999999999E-2</c:v>
                </c:pt>
                <c:pt idx="30">
                  <c:v>3.891E-2</c:v>
                </c:pt>
                <c:pt idx="31">
                  <c:v>3.8879999999999998E-2</c:v>
                </c:pt>
                <c:pt idx="32">
                  <c:v>3.8760000000000003E-2</c:v>
                </c:pt>
                <c:pt idx="33">
                  <c:v>3.8649999999999997E-2</c:v>
                </c:pt>
                <c:pt idx="34">
                  <c:v>3.8589999999999999E-2</c:v>
                </c:pt>
                <c:pt idx="35">
                  <c:v>3.8589999999999999E-2</c:v>
                </c:pt>
                <c:pt idx="36">
                  <c:v>3.8589999999999999E-2</c:v>
                </c:pt>
                <c:pt idx="37">
                  <c:v>3.8640000000000001E-2</c:v>
                </c:pt>
                <c:pt idx="38">
                  <c:v>3.8739999999999997E-2</c:v>
                </c:pt>
                <c:pt idx="39">
                  <c:v>3.8859999999999999E-2</c:v>
                </c:pt>
                <c:pt idx="40">
                  <c:v>3.8949999999999999E-2</c:v>
                </c:pt>
                <c:pt idx="41">
                  <c:v>3.9010000000000003E-2</c:v>
                </c:pt>
                <c:pt idx="42">
                  <c:v>3.9039999999999998E-2</c:v>
                </c:pt>
                <c:pt idx="43">
                  <c:v>3.9030000000000002E-2</c:v>
                </c:pt>
                <c:pt idx="44">
                  <c:v>3.8949999999999999E-2</c:v>
                </c:pt>
                <c:pt idx="45">
                  <c:v>3.8800000000000001E-2</c:v>
                </c:pt>
                <c:pt idx="46">
                  <c:v>3.8640000000000001E-2</c:v>
                </c:pt>
                <c:pt idx="47">
                  <c:v>3.8469999999999997E-2</c:v>
                </c:pt>
                <c:pt idx="48">
                  <c:v>3.8330000000000003E-2</c:v>
                </c:pt>
                <c:pt idx="49">
                  <c:v>3.8199999999999998E-2</c:v>
                </c:pt>
                <c:pt idx="50">
                  <c:v>3.8129999999999997E-2</c:v>
                </c:pt>
              </c:numCache>
            </c:numRef>
          </c:yVal>
          <c:smooth val="0"/>
        </c:ser>
        <c:ser>
          <c:idx val="3"/>
          <c:order val="3"/>
          <c:tx>
            <c:v>Berea model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Berea_256!$F$5:$F$55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Berea_256!$J$5:$J$55</c:f>
              <c:numCache>
                <c:formatCode>General</c:formatCode>
                <c:ptCount val="51"/>
                <c:pt idx="0">
                  <c:v>0.20630000000000001</c:v>
                </c:pt>
                <c:pt idx="1">
                  <c:v>0.1782</c:v>
                </c:pt>
                <c:pt idx="2">
                  <c:v>0.15279999999999999</c:v>
                </c:pt>
                <c:pt idx="3">
                  <c:v>0.13120000000000001</c:v>
                </c:pt>
                <c:pt idx="4">
                  <c:v>0.1137</c:v>
                </c:pt>
                <c:pt idx="5">
                  <c:v>0.1002</c:v>
                </c:pt>
                <c:pt idx="6">
                  <c:v>8.9760000000000006E-2</c:v>
                </c:pt>
                <c:pt idx="7">
                  <c:v>8.1470000000000001E-2</c:v>
                </c:pt>
                <c:pt idx="8">
                  <c:v>7.4679999999999996E-2</c:v>
                </c:pt>
                <c:pt idx="9">
                  <c:v>6.8940000000000001E-2</c:v>
                </c:pt>
                <c:pt idx="10">
                  <c:v>6.4000000000000001E-2</c:v>
                </c:pt>
                <c:pt idx="11">
                  <c:v>5.9749999999999998E-2</c:v>
                </c:pt>
                <c:pt idx="12">
                  <c:v>5.6140000000000002E-2</c:v>
                </c:pt>
                <c:pt idx="13">
                  <c:v>5.3120000000000001E-2</c:v>
                </c:pt>
                <c:pt idx="14">
                  <c:v>5.0630000000000001E-2</c:v>
                </c:pt>
                <c:pt idx="15">
                  <c:v>4.8660000000000002E-2</c:v>
                </c:pt>
                <c:pt idx="16">
                  <c:v>4.7129999999999998E-2</c:v>
                </c:pt>
                <c:pt idx="17">
                  <c:v>4.6019999999999998E-2</c:v>
                </c:pt>
                <c:pt idx="18">
                  <c:v>4.53E-2</c:v>
                </c:pt>
                <c:pt idx="19">
                  <c:v>4.4889999999999999E-2</c:v>
                </c:pt>
                <c:pt idx="20">
                  <c:v>4.471E-2</c:v>
                </c:pt>
                <c:pt idx="21">
                  <c:v>4.4630000000000003E-2</c:v>
                </c:pt>
                <c:pt idx="22">
                  <c:v>4.4569999999999999E-2</c:v>
                </c:pt>
                <c:pt idx="23">
                  <c:v>4.4519999999999997E-2</c:v>
                </c:pt>
                <c:pt idx="24">
                  <c:v>4.444E-2</c:v>
                </c:pt>
                <c:pt idx="25">
                  <c:v>4.4310000000000002E-2</c:v>
                </c:pt>
                <c:pt idx="26">
                  <c:v>4.4089999999999997E-2</c:v>
                </c:pt>
                <c:pt idx="27">
                  <c:v>4.3819999999999998E-2</c:v>
                </c:pt>
                <c:pt idx="28">
                  <c:v>4.3549999999999998E-2</c:v>
                </c:pt>
                <c:pt idx="29">
                  <c:v>4.3249999999999997E-2</c:v>
                </c:pt>
                <c:pt idx="30">
                  <c:v>4.2959999999999998E-2</c:v>
                </c:pt>
                <c:pt idx="31">
                  <c:v>4.2700000000000002E-2</c:v>
                </c:pt>
                <c:pt idx="32">
                  <c:v>4.249E-2</c:v>
                </c:pt>
                <c:pt idx="33">
                  <c:v>4.2320000000000003E-2</c:v>
                </c:pt>
                <c:pt idx="34">
                  <c:v>4.2220000000000001E-2</c:v>
                </c:pt>
                <c:pt idx="35">
                  <c:v>4.2169999999999999E-2</c:v>
                </c:pt>
                <c:pt idx="36">
                  <c:v>4.2169999999999999E-2</c:v>
                </c:pt>
                <c:pt idx="37">
                  <c:v>4.2180000000000002E-2</c:v>
                </c:pt>
                <c:pt idx="38">
                  <c:v>4.2220000000000001E-2</c:v>
                </c:pt>
                <c:pt idx="39">
                  <c:v>4.2250000000000003E-2</c:v>
                </c:pt>
                <c:pt idx="40">
                  <c:v>4.2270000000000002E-2</c:v>
                </c:pt>
                <c:pt idx="41">
                  <c:v>4.2299999999999997E-2</c:v>
                </c:pt>
                <c:pt idx="42">
                  <c:v>4.2369999999999998E-2</c:v>
                </c:pt>
                <c:pt idx="43">
                  <c:v>4.2450000000000002E-2</c:v>
                </c:pt>
                <c:pt idx="44">
                  <c:v>4.2540000000000001E-2</c:v>
                </c:pt>
                <c:pt idx="45">
                  <c:v>4.2599999999999999E-2</c:v>
                </c:pt>
                <c:pt idx="46">
                  <c:v>4.2630000000000001E-2</c:v>
                </c:pt>
                <c:pt idx="47">
                  <c:v>4.2619999999999998E-2</c:v>
                </c:pt>
                <c:pt idx="48">
                  <c:v>4.2590000000000003E-2</c:v>
                </c:pt>
                <c:pt idx="49">
                  <c:v>4.2500000000000003E-2</c:v>
                </c:pt>
                <c:pt idx="50">
                  <c:v>4.231E-2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869304"/>
        <c:axId val="184875832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v>Ola's  X,Y direction</c:v>
                </c:tx>
                <c:spPr>
                  <a:ln w="19050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OlaCoquina3!$M$41:$M$91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  <c:pt idx="30">
                        <c:v>30</c:v>
                      </c:pt>
                      <c:pt idx="31">
                        <c:v>31</c:v>
                      </c:pt>
                      <c:pt idx="32">
                        <c:v>32</c:v>
                      </c:pt>
                      <c:pt idx="33">
                        <c:v>33</c:v>
                      </c:pt>
                      <c:pt idx="34">
                        <c:v>34</c:v>
                      </c:pt>
                      <c:pt idx="35">
                        <c:v>35</c:v>
                      </c:pt>
                      <c:pt idx="36">
                        <c:v>36</c:v>
                      </c:pt>
                      <c:pt idx="37">
                        <c:v>37</c:v>
                      </c:pt>
                      <c:pt idx="38">
                        <c:v>38</c:v>
                      </c:pt>
                      <c:pt idx="39">
                        <c:v>39</c:v>
                      </c:pt>
                      <c:pt idx="40">
                        <c:v>40</c:v>
                      </c:pt>
                      <c:pt idx="41">
                        <c:v>41</c:v>
                      </c:pt>
                      <c:pt idx="42">
                        <c:v>42</c:v>
                      </c:pt>
                      <c:pt idx="43">
                        <c:v>43</c:v>
                      </c:pt>
                      <c:pt idx="44">
                        <c:v>44</c:v>
                      </c:pt>
                      <c:pt idx="45">
                        <c:v>45</c:v>
                      </c:pt>
                      <c:pt idx="46">
                        <c:v>46</c:v>
                      </c:pt>
                      <c:pt idx="47">
                        <c:v>47</c:v>
                      </c:pt>
                      <c:pt idx="48">
                        <c:v>48</c:v>
                      </c:pt>
                      <c:pt idx="49">
                        <c:v>49</c:v>
                      </c:pt>
                      <c:pt idx="50">
                        <c:v>50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OlaCoquina3!$U$41:$U$91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0.42230000000000001</c:v>
                      </c:pt>
                      <c:pt idx="1">
                        <c:v>0.39560000000000001</c:v>
                      </c:pt>
                      <c:pt idx="2">
                        <c:v>0.36985000000000001</c:v>
                      </c:pt>
                      <c:pt idx="3">
                        <c:v>0.34494999999999998</c:v>
                      </c:pt>
                      <c:pt idx="4">
                        <c:v>0.32105</c:v>
                      </c:pt>
                      <c:pt idx="5">
                        <c:v>0.29810000000000003</c:v>
                      </c:pt>
                      <c:pt idx="6">
                        <c:v>0.2762</c:v>
                      </c:pt>
                      <c:pt idx="7">
                        <c:v>0.25645000000000001</c:v>
                      </c:pt>
                      <c:pt idx="8">
                        <c:v>0.23970000000000002</c:v>
                      </c:pt>
                      <c:pt idx="9">
                        <c:v>0.22685</c:v>
                      </c:pt>
                      <c:pt idx="10">
                        <c:v>0.21760000000000002</c:v>
                      </c:pt>
                      <c:pt idx="11">
                        <c:v>0.21099999999999999</c:v>
                      </c:pt>
                      <c:pt idx="12">
                        <c:v>0.20610000000000001</c:v>
                      </c:pt>
                      <c:pt idx="13">
                        <c:v>0.20240000000000002</c:v>
                      </c:pt>
                      <c:pt idx="14">
                        <c:v>0.19950000000000001</c:v>
                      </c:pt>
                      <c:pt idx="15">
                        <c:v>0.19714999999999999</c:v>
                      </c:pt>
                      <c:pt idx="16">
                        <c:v>0.19535000000000002</c:v>
                      </c:pt>
                      <c:pt idx="17">
                        <c:v>0.19390000000000002</c:v>
                      </c:pt>
                      <c:pt idx="18">
                        <c:v>0.19275</c:v>
                      </c:pt>
                      <c:pt idx="19">
                        <c:v>0.19184999999999999</c:v>
                      </c:pt>
                      <c:pt idx="20">
                        <c:v>0.19114999999999999</c:v>
                      </c:pt>
                      <c:pt idx="21">
                        <c:v>0.19059999999999999</c:v>
                      </c:pt>
                      <c:pt idx="22">
                        <c:v>0.19005</c:v>
                      </c:pt>
                      <c:pt idx="23">
                        <c:v>0.18959999999999999</c:v>
                      </c:pt>
                      <c:pt idx="24">
                        <c:v>0.18919999999999998</c:v>
                      </c:pt>
                      <c:pt idx="25">
                        <c:v>0.18880000000000002</c:v>
                      </c:pt>
                      <c:pt idx="26">
                        <c:v>0.18845000000000001</c:v>
                      </c:pt>
                      <c:pt idx="27">
                        <c:v>0.188</c:v>
                      </c:pt>
                      <c:pt idx="28">
                        <c:v>0.18745000000000001</c:v>
                      </c:pt>
                      <c:pt idx="29">
                        <c:v>0.18690000000000001</c:v>
                      </c:pt>
                      <c:pt idx="30">
                        <c:v>0.18630000000000002</c:v>
                      </c:pt>
                      <c:pt idx="31">
                        <c:v>0.18569999999999998</c:v>
                      </c:pt>
                      <c:pt idx="32">
                        <c:v>0.1852</c:v>
                      </c:pt>
                      <c:pt idx="33">
                        <c:v>0.18465000000000001</c:v>
                      </c:pt>
                      <c:pt idx="34">
                        <c:v>0.18404999999999999</c:v>
                      </c:pt>
                      <c:pt idx="35">
                        <c:v>0.1835</c:v>
                      </c:pt>
                      <c:pt idx="36">
                        <c:v>0.18290000000000001</c:v>
                      </c:pt>
                      <c:pt idx="37">
                        <c:v>0.18245</c:v>
                      </c:pt>
                      <c:pt idx="38">
                        <c:v>0.182</c:v>
                      </c:pt>
                      <c:pt idx="39">
                        <c:v>0.18164999999999998</c:v>
                      </c:pt>
                      <c:pt idx="40">
                        <c:v>0.18130000000000002</c:v>
                      </c:pt>
                      <c:pt idx="41">
                        <c:v>0.18109999999999998</c:v>
                      </c:pt>
                      <c:pt idx="42">
                        <c:v>0.18090000000000001</c:v>
                      </c:pt>
                      <c:pt idx="43">
                        <c:v>0.18085000000000001</c:v>
                      </c:pt>
                      <c:pt idx="44">
                        <c:v>0.18085000000000001</c:v>
                      </c:pt>
                      <c:pt idx="45">
                        <c:v>0.18079999999999999</c:v>
                      </c:pt>
                      <c:pt idx="46">
                        <c:v>0.18074999999999999</c:v>
                      </c:pt>
                      <c:pt idx="47">
                        <c:v>0.1807</c:v>
                      </c:pt>
                      <c:pt idx="48">
                        <c:v>0.18049999999999999</c:v>
                      </c:pt>
                      <c:pt idx="49">
                        <c:v>0.18035000000000001</c:v>
                      </c:pt>
                      <c:pt idx="50">
                        <c:v>0.1802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5"/>
                <c:order val="5"/>
                <c:tx>
                  <c:v>our  X,Y direction</c:v>
                </c:tx>
                <c:spPr>
                  <a:ln w="38100" cap="rnd">
                    <a:solidFill>
                      <a:srgbClr val="70AD47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OlaCoquina3!$AB$41:$AB$91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  <c:pt idx="24">
                        <c:v>24</c:v>
                      </c:pt>
                      <c:pt idx="25">
                        <c:v>25</c:v>
                      </c:pt>
                      <c:pt idx="26">
                        <c:v>26</c:v>
                      </c:pt>
                      <c:pt idx="27">
                        <c:v>27</c:v>
                      </c:pt>
                      <c:pt idx="28">
                        <c:v>28</c:v>
                      </c:pt>
                      <c:pt idx="29">
                        <c:v>29</c:v>
                      </c:pt>
                      <c:pt idx="30">
                        <c:v>30</c:v>
                      </c:pt>
                      <c:pt idx="31">
                        <c:v>31</c:v>
                      </c:pt>
                      <c:pt idx="32">
                        <c:v>32</c:v>
                      </c:pt>
                      <c:pt idx="33">
                        <c:v>33</c:v>
                      </c:pt>
                      <c:pt idx="34">
                        <c:v>34</c:v>
                      </c:pt>
                      <c:pt idx="35">
                        <c:v>35</c:v>
                      </c:pt>
                      <c:pt idx="36">
                        <c:v>36</c:v>
                      </c:pt>
                      <c:pt idx="37">
                        <c:v>37</c:v>
                      </c:pt>
                      <c:pt idx="38">
                        <c:v>38</c:v>
                      </c:pt>
                      <c:pt idx="39">
                        <c:v>39</c:v>
                      </c:pt>
                      <c:pt idx="40">
                        <c:v>40</c:v>
                      </c:pt>
                      <c:pt idx="41">
                        <c:v>41</c:v>
                      </c:pt>
                      <c:pt idx="42">
                        <c:v>42</c:v>
                      </c:pt>
                      <c:pt idx="43">
                        <c:v>43</c:v>
                      </c:pt>
                      <c:pt idx="44">
                        <c:v>44</c:v>
                      </c:pt>
                      <c:pt idx="45">
                        <c:v>45</c:v>
                      </c:pt>
                      <c:pt idx="46">
                        <c:v>46</c:v>
                      </c:pt>
                      <c:pt idx="47">
                        <c:v>47</c:v>
                      </c:pt>
                      <c:pt idx="48">
                        <c:v>48</c:v>
                      </c:pt>
                      <c:pt idx="49">
                        <c:v>49</c:v>
                      </c:pt>
                      <c:pt idx="50">
                        <c:v>50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OlaCoquina3!$AF$41:$AF$91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0.44684999999999997</c:v>
                      </c:pt>
                      <c:pt idx="1">
                        <c:v>0.42380000000000001</c:v>
                      </c:pt>
                      <c:pt idx="2">
                        <c:v>0.40105000000000002</c:v>
                      </c:pt>
                      <c:pt idx="3">
                        <c:v>0.37874999999999998</c:v>
                      </c:pt>
                      <c:pt idx="4">
                        <c:v>0.35685</c:v>
                      </c:pt>
                      <c:pt idx="5">
                        <c:v>0.33555000000000001</c:v>
                      </c:pt>
                      <c:pt idx="6">
                        <c:v>0.31495000000000001</c:v>
                      </c:pt>
                      <c:pt idx="7">
                        <c:v>0.29549999999999998</c:v>
                      </c:pt>
                      <c:pt idx="8">
                        <c:v>0.2782</c:v>
                      </c:pt>
                      <c:pt idx="9">
                        <c:v>0.26400000000000001</c:v>
                      </c:pt>
                      <c:pt idx="10">
                        <c:v>0.25305</c:v>
                      </c:pt>
                      <c:pt idx="11">
                        <c:v>0.24429999999999999</c:v>
                      </c:pt>
                      <c:pt idx="12">
                        <c:v>0.23730000000000001</c:v>
                      </c:pt>
                      <c:pt idx="13">
                        <c:v>0.23154999999999998</c:v>
                      </c:pt>
                      <c:pt idx="14">
                        <c:v>0.22700000000000001</c:v>
                      </c:pt>
                      <c:pt idx="15">
                        <c:v>0.22355</c:v>
                      </c:pt>
                      <c:pt idx="16">
                        <c:v>0.22099999999999997</c:v>
                      </c:pt>
                      <c:pt idx="17">
                        <c:v>0.21929999999999999</c:v>
                      </c:pt>
                      <c:pt idx="18">
                        <c:v>0.21834999999999999</c:v>
                      </c:pt>
                      <c:pt idx="19">
                        <c:v>0.21805000000000002</c:v>
                      </c:pt>
                      <c:pt idx="20">
                        <c:v>0.21815000000000001</c:v>
                      </c:pt>
                      <c:pt idx="21">
                        <c:v>0.21854999999999999</c:v>
                      </c:pt>
                      <c:pt idx="22">
                        <c:v>0.21904999999999999</c:v>
                      </c:pt>
                      <c:pt idx="23">
                        <c:v>0.21939999999999998</c:v>
                      </c:pt>
                      <c:pt idx="24">
                        <c:v>0.2195</c:v>
                      </c:pt>
                      <c:pt idx="25">
                        <c:v>0.21895000000000001</c:v>
                      </c:pt>
                      <c:pt idx="26">
                        <c:v>0.21789999999999998</c:v>
                      </c:pt>
                      <c:pt idx="27">
                        <c:v>0.21625</c:v>
                      </c:pt>
                      <c:pt idx="28">
                        <c:v>0.21415000000000001</c:v>
                      </c:pt>
                      <c:pt idx="29">
                        <c:v>0.21174999999999999</c:v>
                      </c:pt>
                      <c:pt idx="30">
                        <c:v>0.20915</c:v>
                      </c:pt>
                      <c:pt idx="31">
                        <c:v>0.20665</c:v>
                      </c:pt>
                      <c:pt idx="32">
                        <c:v>0.20419999999999999</c:v>
                      </c:pt>
                      <c:pt idx="33">
                        <c:v>0.20190000000000002</c:v>
                      </c:pt>
                      <c:pt idx="34">
                        <c:v>0.19980000000000001</c:v>
                      </c:pt>
                      <c:pt idx="35">
                        <c:v>0.19790000000000002</c:v>
                      </c:pt>
                      <c:pt idx="36">
                        <c:v>0.19625000000000001</c:v>
                      </c:pt>
                      <c:pt idx="37">
                        <c:v>0.19475000000000001</c:v>
                      </c:pt>
                      <c:pt idx="38">
                        <c:v>0.19345000000000001</c:v>
                      </c:pt>
                      <c:pt idx="39">
                        <c:v>0.19214999999999999</c:v>
                      </c:pt>
                      <c:pt idx="40">
                        <c:v>0.19090000000000001</c:v>
                      </c:pt>
                      <c:pt idx="41">
                        <c:v>0.18975</c:v>
                      </c:pt>
                      <c:pt idx="42">
                        <c:v>0.18875</c:v>
                      </c:pt>
                      <c:pt idx="43">
                        <c:v>0.18790000000000001</c:v>
                      </c:pt>
                      <c:pt idx="44">
                        <c:v>0.18709999999999999</c:v>
                      </c:pt>
                      <c:pt idx="45">
                        <c:v>0.18635000000000002</c:v>
                      </c:pt>
                      <c:pt idx="46">
                        <c:v>0.18569999999999998</c:v>
                      </c:pt>
                      <c:pt idx="47">
                        <c:v>0.185</c:v>
                      </c:pt>
                      <c:pt idx="48">
                        <c:v>0.18440000000000001</c:v>
                      </c:pt>
                      <c:pt idx="49">
                        <c:v>0.1837</c:v>
                      </c:pt>
                      <c:pt idx="50">
                        <c:v>0.18309999999999998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184869304"/>
        <c:scaling>
          <c:orientation val="minMax"/>
          <c:max val="5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875832"/>
        <c:crosses val="autoZero"/>
        <c:crossBetween val="midCat"/>
      </c:valAx>
      <c:valAx>
        <c:axId val="184875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869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8088263888888889"/>
          <c:y val="0.14320277777777779"/>
          <c:w val="0.31911736111111116"/>
          <c:h val="0.3401809523809523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 b="0"/>
            </a:pPr>
            <a:r>
              <a:rPr lang="en-GB" sz="2000" b="0" dirty="0"/>
              <a:t>Drainage </a:t>
            </a:r>
            <a:r>
              <a:rPr lang="en-GB" sz="2000" b="0" dirty="0" smtClean="0"/>
              <a:t>Rel. perm</a:t>
            </a:r>
            <a:endParaRPr lang="en-GB" sz="2000" b="0" dirty="0"/>
          </a:p>
        </c:rich>
      </c:tx>
      <c:layout>
        <c:manualLayout>
          <c:xMode val="edge"/>
          <c:yMode val="edge"/>
          <c:x val="0.27529022149895466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210892388451444"/>
          <c:y val="0.12879183946884751"/>
          <c:w val="0.79518285214348217"/>
          <c:h val="0.62488642164869079"/>
        </c:manualLayout>
      </c:layout>
      <c:scatterChart>
        <c:scatterStyle val="smoothMarker"/>
        <c:varyColors val="0"/>
        <c:ser>
          <c:idx val="0"/>
          <c:order val="0"/>
          <c:tx>
            <c:v>Krw - without</c:v>
          </c:tx>
          <c:spPr>
            <a:ln>
              <a:solidFill>
                <a:schemeClr val="tx1"/>
              </a:solidFill>
              <a:prstDash val="sysDash"/>
            </a:ln>
          </c:spPr>
          <c:marker>
            <c:symbol val="none"/>
          </c:marker>
          <c:xVal>
            <c:numRef>
              <c:f>XNet_draincycle_1!$A$7:$A$39</c:f>
              <c:numCache>
                <c:formatCode>General</c:formatCode>
                <c:ptCount val="33"/>
                <c:pt idx="0">
                  <c:v>1</c:v>
                </c:pt>
                <c:pt idx="1">
                  <c:v>0.926566</c:v>
                </c:pt>
                <c:pt idx="2">
                  <c:v>0.875579</c:v>
                </c:pt>
                <c:pt idx="3">
                  <c:v>0.85304500000000005</c:v>
                </c:pt>
                <c:pt idx="4">
                  <c:v>0.79644599999999999</c:v>
                </c:pt>
                <c:pt idx="5">
                  <c:v>0.73860599999999998</c:v>
                </c:pt>
                <c:pt idx="6">
                  <c:v>0.71840700000000002</c:v>
                </c:pt>
                <c:pt idx="7">
                  <c:v>0.67946600000000001</c:v>
                </c:pt>
                <c:pt idx="8">
                  <c:v>0.65246800000000005</c:v>
                </c:pt>
                <c:pt idx="9">
                  <c:v>0.60437099999999999</c:v>
                </c:pt>
                <c:pt idx="10">
                  <c:v>0.58214699999999997</c:v>
                </c:pt>
                <c:pt idx="11">
                  <c:v>0.55833999999999995</c:v>
                </c:pt>
                <c:pt idx="12">
                  <c:v>0.53598299999999999</c:v>
                </c:pt>
                <c:pt idx="13">
                  <c:v>0.51080499999999995</c:v>
                </c:pt>
                <c:pt idx="14">
                  <c:v>0.48006799999999999</c:v>
                </c:pt>
                <c:pt idx="15">
                  <c:v>0.44213400000000003</c:v>
                </c:pt>
                <c:pt idx="16">
                  <c:v>0.39283299999999999</c:v>
                </c:pt>
                <c:pt idx="17">
                  <c:v>0.36950699999999997</c:v>
                </c:pt>
                <c:pt idx="18">
                  <c:v>0.34906599999999999</c:v>
                </c:pt>
                <c:pt idx="19">
                  <c:v>0.32903399999999999</c:v>
                </c:pt>
                <c:pt idx="20">
                  <c:v>0.30890600000000001</c:v>
                </c:pt>
                <c:pt idx="21">
                  <c:v>0.28867100000000001</c:v>
                </c:pt>
                <c:pt idx="22">
                  <c:v>0.26852199999999998</c:v>
                </c:pt>
                <c:pt idx="23">
                  <c:v>0.24849199999999999</c:v>
                </c:pt>
                <c:pt idx="24">
                  <c:v>0.22844</c:v>
                </c:pt>
                <c:pt idx="25">
                  <c:v>0.208375</c:v>
                </c:pt>
                <c:pt idx="26">
                  <c:v>0.18820000000000001</c:v>
                </c:pt>
                <c:pt idx="27">
                  <c:v>0.14985999999999999</c:v>
                </c:pt>
                <c:pt idx="28">
                  <c:v>0.129854</c:v>
                </c:pt>
                <c:pt idx="29">
                  <c:v>0.10985200000000001</c:v>
                </c:pt>
                <c:pt idx="30">
                  <c:v>8.9842000000000005E-2</c:v>
                </c:pt>
                <c:pt idx="31">
                  <c:v>6.9727999999999998E-2</c:v>
                </c:pt>
                <c:pt idx="32">
                  <c:v>6.0302000000000001E-2</c:v>
                </c:pt>
              </c:numCache>
            </c:numRef>
          </c:xVal>
          <c:yVal>
            <c:numRef>
              <c:f>XNet_draincycle_1!$C$7:$C$39</c:f>
              <c:numCache>
                <c:formatCode>0.00E+00</c:formatCode>
                <c:ptCount val="33"/>
                <c:pt idx="0">
                  <c:v>1</c:v>
                </c:pt>
                <c:pt idx="1">
                  <c:v>0.58575100000000002</c:v>
                </c:pt>
                <c:pt idx="2">
                  <c:v>0.3243972</c:v>
                </c:pt>
                <c:pt idx="3">
                  <c:v>0.25638179999999999</c:v>
                </c:pt>
                <c:pt idx="4">
                  <c:v>0.23174910000000001</c:v>
                </c:pt>
                <c:pt idx="5">
                  <c:v>7.2294239999999996E-2</c:v>
                </c:pt>
                <c:pt idx="6">
                  <c:v>5.4577920000000002E-2</c:v>
                </c:pt>
                <c:pt idx="7">
                  <c:v>1.993723E-2</c:v>
                </c:pt>
                <c:pt idx="8">
                  <c:v>1.021069E-2</c:v>
                </c:pt>
                <c:pt idx="9">
                  <c:v>9.9984429999999992E-3</c:v>
                </c:pt>
                <c:pt idx="10">
                  <c:v>9.9886000000000003E-3</c:v>
                </c:pt>
                <c:pt idx="11">
                  <c:v>3.289751E-3</c:v>
                </c:pt>
                <c:pt idx="12">
                  <c:v>2.3663439999999998E-3</c:v>
                </c:pt>
                <c:pt idx="13">
                  <c:v>1.810189E-3</c:v>
                </c:pt>
                <c:pt idx="14">
                  <c:v>1.4218189999999999E-3</c:v>
                </c:pt>
                <c:pt idx="15">
                  <c:v>1.3968920000000001E-3</c:v>
                </c:pt>
                <c:pt idx="16">
                  <c:v>1.290834E-3</c:v>
                </c:pt>
                <c:pt idx="17">
                  <c:v>1.2640360000000001E-3</c:v>
                </c:pt>
                <c:pt idx="18">
                  <c:v>1.225615E-3</c:v>
                </c:pt>
                <c:pt idx="19">
                  <c:v>1.0727009999999999E-3</c:v>
                </c:pt>
                <c:pt idx="20">
                  <c:v>6.8143510000000002E-4</c:v>
                </c:pt>
                <c:pt idx="21">
                  <c:v>4.365029E-4</c:v>
                </c:pt>
                <c:pt idx="22">
                  <c:v>3.4138689999999998E-5</c:v>
                </c:pt>
                <c:pt idx="23">
                  <c:v>1.0721409999999999E-5</c:v>
                </c:pt>
                <c:pt idx="24">
                  <c:v>7.3532890000000003E-6</c:v>
                </c:pt>
                <c:pt idx="25">
                  <c:v>7.2604080000000002E-6</c:v>
                </c:pt>
                <c:pt idx="26">
                  <c:v>6.8068499999999999E-6</c:v>
                </c:pt>
                <c:pt idx="27">
                  <c:v>5.571274E-6</c:v>
                </c:pt>
                <c:pt idx="28">
                  <c:v>3.153093E-6</c:v>
                </c:pt>
                <c:pt idx="29">
                  <c:v>2.7602299999999998E-6</c:v>
                </c:pt>
                <c:pt idx="30">
                  <c:v>1.405072E-6</c:v>
                </c:pt>
                <c:pt idx="31">
                  <c:v>4.473668E-7</c:v>
                </c:pt>
                <c:pt idx="32">
                  <c:v>2.5221759999999999E-7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3003-4C83-B3CD-6354D121B434}"/>
            </c:ext>
          </c:extLst>
        </c:ser>
        <c:ser>
          <c:idx val="3"/>
          <c:order val="1"/>
          <c:tx>
            <c:v>Kro - without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XNet_draincycle_1!$A$7:$A$39</c:f>
              <c:numCache>
                <c:formatCode>General</c:formatCode>
                <c:ptCount val="33"/>
                <c:pt idx="0">
                  <c:v>1</c:v>
                </c:pt>
                <c:pt idx="1">
                  <c:v>0.926566</c:v>
                </c:pt>
                <c:pt idx="2">
                  <c:v>0.875579</c:v>
                </c:pt>
                <c:pt idx="3">
                  <c:v>0.85304500000000005</c:v>
                </c:pt>
                <c:pt idx="4">
                  <c:v>0.79644599999999999</c:v>
                </c:pt>
                <c:pt idx="5">
                  <c:v>0.73860599999999998</c:v>
                </c:pt>
                <c:pt idx="6">
                  <c:v>0.71840700000000002</c:v>
                </c:pt>
                <c:pt idx="7">
                  <c:v>0.67946600000000001</c:v>
                </c:pt>
                <c:pt idx="8">
                  <c:v>0.65246800000000005</c:v>
                </c:pt>
                <c:pt idx="9">
                  <c:v>0.60437099999999999</c:v>
                </c:pt>
                <c:pt idx="10">
                  <c:v>0.58214699999999997</c:v>
                </c:pt>
                <c:pt idx="11">
                  <c:v>0.55833999999999995</c:v>
                </c:pt>
                <c:pt idx="12">
                  <c:v>0.53598299999999999</c:v>
                </c:pt>
                <c:pt idx="13">
                  <c:v>0.51080499999999995</c:v>
                </c:pt>
                <c:pt idx="14">
                  <c:v>0.48006799999999999</c:v>
                </c:pt>
                <c:pt idx="15">
                  <c:v>0.44213400000000003</c:v>
                </c:pt>
                <c:pt idx="16">
                  <c:v>0.39283299999999999</c:v>
                </c:pt>
                <c:pt idx="17">
                  <c:v>0.36950699999999997</c:v>
                </c:pt>
                <c:pt idx="18">
                  <c:v>0.34906599999999999</c:v>
                </c:pt>
                <c:pt idx="19">
                  <c:v>0.32903399999999999</c:v>
                </c:pt>
                <c:pt idx="20">
                  <c:v>0.30890600000000001</c:v>
                </c:pt>
                <c:pt idx="21">
                  <c:v>0.28867100000000001</c:v>
                </c:pt>
                <c:pt idx="22">
                  <c:v>0.26852199999999998</c:v>
                </c:pt>
                <c:pt idx="23">
                  <c:v>0.24849199999999999</c:v>
                </c:pt>
                <c:pt idx="24">
                  <c:v>0.22844</c:v>
                </c:pt>
                <c:pt idx="25">
                  <c:v>0.208375</c:v>
                </c:pt>
                <c:pt idx="26">
                  <c:v>0.18820000000000001</c:v>
                </c:pt>
                <c:pt idx="27">
                  <c:v>0.14985999999999999</c:v>
                </c:pt>
                <c:pt idx="28">
                  <c:v>0.129854</c:v>
                </c:pt>
                <c:pt idx="29">
                  <c:v>0.10985200000000001</c:v>
                </c:pt>
                <c:pt idx="30">
                  <c:v>8.9842000000000005E-2</c:v>
                </c:pt>
                <c:pt idx="31">
                  <c:v>6.9727999999999998E-2</c:v>
                </c:pt>
                <c:pt idx="32">
                  <c:v>6.0302000000000001E-2</c:v>
                </c:pt>
              </c:numCache>
            </c:numRef>
          </c:xVal>
          <c:yVal>
            <c:numRef>
              <c:f>XNet_draincycle_1!$D$7:$D$39</c:f>
              <c:numCache>
                <c:formatCode>0.00E+00</c:formatCode>
                <c:ptCount val="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0.60481969999999996</c:v>
                </c:pt>
                <c:pt idx="10">
                  <c:v>0.6275674</c:v>
                </c:pt>
                <c:pt idx="11">
                  <c:v>0.67446479999999998</c:v>
                </c:pt>
                <c:pt idx="12">
                  <c:v>0.7499633</c:v>
                </c:pt>
                <c:pt idx="13">
                  <c:v>0.76172879999999998</c:v>
                </c:pt>
                <c:pt idx="14">
                  <c:v>0.77241789999999999</c:v>
                </c:pt>
                <c:pt idx="15">
                  <c:v>0.77323149999999996</c:v>
                </c:pt>
                <c:pt idx="16">
                  <c:v>0.77323149999999996</c:v>
                </c:pt>
                <c:pt idx="17">
                  <c:v>0.77323189999999997</c:v>
                </c:pt>
                <c:pt idx="18">
                  <c:v>0.77323189999999997</c:v>
                </c:pt>
                <c:pt idx="19">
                  <c:v>0.95417189999999996</c:v>
                </c:pt>
                <c:pt idx="20">
                  <c:v>0.98299400000000003</c:v>
                </c:pt>
                <c:pt idx="21">
                  <c:v>0.98507880000000003</c:v>
                </c:pt>
                <c:pt idx="22">
                  <c:v>0.98850420000000006</c:v>
                </c:pt>
                <c:pt idx="23">
                  <c:v>0.99090219999999996</c:v>
                </c:pt>
                <c:pt idx="24">
                  <c:v>0.99123340000000004</c:v>
                </c:pt>
                <c:pt idx="25">
                  <c:v>0.99123340000000004</c:v>
                </c:pt>
                <c:pt idx="26">
                  <c:v>0.99191910000000005</c:v>
                </c:pt>
                <c:pt idx="27">
                  <c:v>0.99415730000000002</c:v>
                </c:pt>
                <c:pt idx="28">
                  <c:v>0.99538219999999999</c:v>
                </c:pt>
                <c:pt idx="29">
                  <c:v>0.99553369999999997</c:v>
                </c:pt>
                <c:pt idx="30">
                  <c:v>0.99666429999999995</c:v>
                </c:pt>
                <c:pt idx="31">
                  <c:v>0.99811910000000004</c:v>
                </c:pt>
                <c:pt idx="32">
                  <c:v>0.99858670000000005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3003-4C83-B3CD-6354D121B434}"/>
            </c:ext>
          </c:extLst>
        </c:ser>
        <c:ser>
          <c:idx val="1"/>
          <c:order val="2"/>
          <c:tx>
            <c:v>Krw - with</c:v>
          </c:tx>
          <c:spPr>
            <a:ln w="19050" cap="rnd">
              <a:solidFill>
                <a:srgbClr val="5B9BD5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XNet_draincycle_1!$G$6:$G$46</c:f>
              <c:numCache>
                <c:formatCode>General</c:formatCode>
                <c:ptCount val="41"/>
                <c:pt idx="0">
                  <c:v>1</c:v>
                </c:pt>
                <c:pt idx="1">
                  <c:v>0.97200799999999998</c:v>
                </c:pt>
                <c:pt idx="2">
                  <c:v>0.94754700000000003</c:v>
                </c:pt>
                <c:pt idx="3">
                  <c:v>0.92730500000000005</c:v>
                </c:pt>
                <c:pt idx="4">
                  <c:v>0.90696500000000002</c:v>
                </c:pt>
                <c:pt idx="5">
                  <c:v>0.84426400000000001</c:v>
                </c:pt>
                <c:pt idx="6">
                  <c:v>0.81846399999999997</c:v>
                </c:pt>
                <c:pt idx="7">
                  <c:v>0.79777299999999995</c:v>
                </c:pt>
                <c:pt idx="8">
                  <c:v>0.75840600000000002</c:v>
                </c:pt>
                <c:pt idx="9">
                  <c:v>0.73761699999999997</c:v>
                </c:pt>
                <c:pt idx="10">
                  <c:v>0.70688799999999996</c:v>
                </c:pt>
                <c:pt idx="11">
                  <c:v>0.68307700000000005</c:v>
                </c:pt>
                <c:pt idx="12">
                  <c:v>0.65979399999999999</c:v>
                </c:pt>
                <c:pt idx="13">
                  <c:v>0.63459600000000005</c:v>
                </c:pt>
                <c:pt idx="14">
                  <c:v>0.60851900000000003</c:v>
                </c:pt>
                <c:pt idx="15">
                  <c:v>0.58819600000000005</c:v>
                </c:pt>
                <c:pt idx="16">
                  <c:v>0.56749000000000005</c:v>
                </c:pt>
                <c:pt idx="17">
                  <c:v>0.511158</c:v>
                </c:pt>
                <c:pt idx="18">
                  <c:v>0.48963200000000001</c:v>
                </c:pt>
                <c:pt idx="19">
                  <c:v>0.46905999999999998</c:v>
                </c:pt>
                <c:pt idx="20">
                  <c:v>0.44737399999999999</c:v>
                </c:pt>
                <c:pt idx="21">
                  <c:v>0.42708299999999999</c:v>
                </c:pt>
                <c:pt idx="22">
                  <c:v>0.39904699999999999</c:v>
                </c:pt>
                <c:pt idx="23">
                  <c:v>0.373583</c:v>
                </c:pt>
                <c:pt idx="24">
                  <c:v>0.35333599999999998</c:v>
                </c:pt>
                <c:pt idx="25">
                  <c:v>0.32866499999999998</c:v>
                </c:pt>
                <c:pt idx="26">
                  <c:v>0.308506</c:v>
                </c:pt>
                <c:pt idx="27">
                  <c:v>0.28850100000000001</c:v>
                </c:pt>
                <c:pt idx="28">
                  <c:v>0.26831300000000002</c:v>
                </c:pt>
                <c:pt idx="29">
                  <c:v>0.248137</c:v>
                </c:pt>
                <c:pt idx="30">
                  <c:v>0.22809699999999999</c:v>
                </c:pt>
                <c:pt idx="31">
                  <c:v>0.20001099999999999</c:v>
                </c:pt>
                <c:pt idx="32">
                  <c:v>0.179928</c:v>
                </c:pt>
                <c:pt idx="33">
                  <c:v>0.159858</c:v>
                </c:pt>
                <c:pt idx="34">
                  <c:v>0.13972599999999999</c:v>
                </c:pt>
                <c:pt idx="35">
                  <c:v>0.119661</c:v>
                </c:pt>
                <c:pt idx="36">
                  <c:v>9.4157000000000005E-2</c:v>
                </c:pt>
                <c:pt idx="37">
                  <c:v>7.4140999999999999E-2</c:v>
                </c:pt>
                <c:pt idx="38">
                  <c:v>5.4066000000000003E-2</c:v>
                </c:pt>
                <c:pt idx="39">
                  <c:v>3.4063999999999997E-2</c:v>
                </c:pt>
                <c:pt idx="40">
                  <c:v>2.4081999999999999E-2</c:v>
                </c:pt>
              </c:numCache>
            </c:numRef>
          </c:xVal>
          <c:yVal>
            <c:numRef>
              <c:f>XNet_draincycle_1!$I$6:$I$46</c:f>
              <c:numCache>
                <c:formatCode>0.00E+00</c:formatCode>
                <c:ptCount val="41"/>
                <c:pt idx="0">
                  <c:v>1</c:v>
                </c:pt>
                <c:pt idx="1">
                  <c:v>0.66439930000000003</c:v>
                </c:pt>
                <c:pt idx="2">
                  <c:v>0.63201280000000004</c:v>
                </c:pt>
                <c:pt idx="3">
                  <c:v>0.63123720000000005</c:v>
                </c:pt>
                <c:pt idx="4">
                  <c:v>0.6307585</c:v>
                </c:pt>
                <c:pt idx="5">
                  <c:v>3.4672349999999998E-2</c:v>
                </c:pt>
                <c:pt idx="6">
                  <c:v>3.309132E-2</c:v>
                </c:pt>
                <c:pt idx="7">
                  <c:v>3.1003969999999999E-2</c:v>
                </c:pt>
                <c:pt idx="8">
                  <c:v>3.0244489999999999E-2</c:v>
                </c:pt>
                <c:pt idx="9">
                  <c:v>2.8247439999999999E-2</c:v>
                </c:pt>
                <c:pt idx="10">
                  <c:v>2.3014880000000001E-2</c:v>
                </c:pt>
                <c:pt idx="11">
                  <c:v>1.8295019999999999E-2</c:v>
                </c:pt>
                <c:pt idx="12">
                  <c:v>1.5098220000000001E-2</c:v>
                </c:pt>
                <c:pt idx="13">
                  <c:v>1.409059E-2</c:v>
                </c:pt>
                <c:pt idx="14">
                  <c:v>8.9383110000000009E-3</c:v>
                </c:pt>
                <c:pt idx="15">
                  <c:v>6.8441630000000003E-3</c:v>
                </c:pt>
                <c:pt idx="16">
                  <c:v>5.2118490000000002E-3</c:v>
                </c:pt>
                <c:pt idx="17">
                  <c:v>3.542524E-3</c:v>
                </c:pt>
                <c:pt idx="18">
                  <c:v>3.352088E-3</c:v>
                </c:pt>
                <c:pt idx="19">
                  <c:v>2.2929169999999998E-3</c:v>
                </c:pt>
                <c:pt idx="20">
                  <c:v>1.8541549999999999E-3</c:v>
                </c:pt>
                <c:pt idx="21">
                  <c:v>1.527023E-3</c:v>
                </c:pt>
                <c:pt idx="22">
                  <c:v>1.1616370000000001E-3</c:v>
                </c:pt>
                <c:pt idx="23">
                  <c:v>8.2474709999999995E-4</c:v>
                </c:pt>
                <c:pt idx="24">
                  <c:v>7.4516820000000001E-4</c:v>
                </c:pt>
                <c:pt idx="25">
                  <c:v>4.8291419999999999E-4</c:v>
                </c:pt>
                <c:pt idx="26">
                  <c:v>3.4739249999999998E-4</c:v>
                </c:pt>
                <c:pt idx="27">
                  <c:v>2.4835180000000001E-4</c:v>
                </c:pt>
                <c:pt idx="28">
                  <c:v>1.498312E-4</c:v>
                </c:pt>
                <c:pt idx="29">
                  <c:v>1.080038E-4</c:v>
                </c:pt>
                <c:pt idx="30">
                  <c:v>6.7196519999999994E-5</c:v>
                </c:pt>
                <c:pt idx="31">
                  <c:v>5.4978410000000003E-5</c:v>
                </c:pt>
                <c:pt idx="32">
                  <c:v>4.0989740000000001E-5</c:v>
                </c:pt>
                <c:pt idx="33">
                  <c:v>2.5820409999999998E-5</c:v>
                </c:pt>
                <c:pt idx="34">
                  <c:v>1.754264E-5</c:v>
                </c:pt>
                <c:pt idx="35">
                  <c:v>1.162261E-5</c:v>
                </c:pt>
                <c:pt idx="36">
                  <c:v>7.2731639999999999E-6</c:v>
                </c:pt>
                <c:pt idx="37">
                  <c:v>4.5361359999999998E-6</c:v>
                </c:pt>
                <c:pt idx="38">
                  <c:v>2.2281709999999999E-6</c:v>
                </c:pt>
                <c:pt idx="39">
                  <c:v>6.8859970000000004E-7</c:v>
                </c:pt>
                <c:pt idx="40">
                  <c:v>1.6445819999999999E-7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3003-4C83-B3CD-6354D121B434}"/>
            </c:ext>
          </c:extLst>
        </c:ser>
        <c:ser>
          <c:idx val="2"/>
          <c:order val="3"/>
          <c:tx>
            <c:v>Kro - with</c:v>
          </c:tx>
          <c:spPr>
            <a:ln w="19050" cap="rnd">
              <a:solidFill>
                <a:srgbClr val="5B9BD5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XNet_draincycle_1!$G$6:$G$46</c:f>
              <c:numCache>
                <c:formatCode>General</c:formatCode>
                <c:ptCount val="41"/>
                <c:pt idx="0">
                  <c:v>1</c:v>
                </c:pt>
                <c:pt idx="1">
                  <c:v>0.97200799999999998</c:v>
                </c:pt>
                <c:pt idx="2">
                  <c:v>0.94754700000000003</c:v>
                </c:pt>
                <c:pt idx="3">
                  <c:v>0.92730500000000005</c:v>
                </c:pt>
                <c:pt idx="4">
                  <c:v>0.90696500000000002</c:v>
                </c:pt>
                <c:pt idx="5">
                  <c:v>0.84426400000000001</c:v>
                </c:pt>
                <c:pt idx="6">
                  <c:v>0.81846399999999997</c:v>
                </c:pt>
                <c:pt idx="7">
                  <c:v>0.79777299999999995</c:v>
                </c:pt>
                <c:pt idx="8">
                  <c:v>0.75840600000000002</c:v>
                </c:pt>
                <c:pt idx="9">
                  <c:v>0.73761699999999997</c:v>
                </c:pt>
                <c:pt idx="10">
                  <c:v>0.70688799999999996</c:v>
                </c:pt>
                <c:pt idx="11">
                  <c:v>0.68307700000000005</c:v>
                </c:pt>
                <c:pt idx="12">
                  <c:v>0.65979399999999999</c:v>
                </c:pt>
                <c:pt idx="13">
                  <c:v>0.63459600000000005</c:v>
                </c:pt>
                <c:pt idx="14">
                  <c:v>0.60851900000000003</c:v>
                </c:pt>
                <c:pt idx="15">
                  <c:v>0.58819600000000005</c:v>
                </c:pt>
                <c:pt idx="16">
                  <c:v>0.56749000000000005</c:v>
                </c:pt>
                <c:pt idx="17">
                  <c:v>0.511158</c:v>
                </c:pt>
                <c:pt idx="18">
                  <c:v>0.48963200000000001</c:v>
                </c:pt>
                <c:pt idx="19">
                  <c:v>0.46905999999999998</c:v>
                </c:pt>
                <c:pt idx="20">
                  <c:v>0.44737399999999999</c:v>
                </c:pt>
                <c:pt idx="21">
                  <c:v>0.42708299999999999</c:v>
                </c:pt>
                <c:pt idx="22">
                  <c:v>0.39904699999999999</c:v>
                </c:pt>
                <c:pt idx="23">
                  <c:v>0.373583</c:v>
                </c:pt>
                <c:pt idx="24">
                  <c:v>0.35333599999999998</c:v>
                </c:pt>
                <c:pt idx="25">
                  <c:v>0.32866499999999998</c:v>
                </c:pt>
                <c:pt idx="26">
                  <c:v>0.308506</c:v>
                </c:pt>
                <c:pt idx="27">
                  <c:v>0.28850100000000001</c:v>
                </c:pt>
                <c:pt idx="28">
                  <c:v>0.26831300000000002</c:v>
                </c:pt>
                <c:pt idx="29">
                  <c:v>0.248137</c:v>
                </c:pt>
                <c:pt idx="30">
                  <c:v>0.22809699999999999</c:v>
                </c:pt>
                <c:pt idx="31">
                  <c:v>0.20001099999999999</c:v>
                </c:pt>
                <c:pt idx="32">
                  <c:v>0.179928</c:v>
                </c:pt>
                <c:pt idx="33">
                  <c:v>0.159858</c:v>
                </c:pt>
                <c:pt idx="34">
                  <c:v>0.13972599999999999</c:v>
                </c:pt>
                <c:pt idx="35">
                  <c:v>0.119661</c:v>
                </c:pt>
                <c:pt idx="36">
                  <c:v>9.4157000000000005E-2</c:v>
                </c:pt>
                <c:pt idx="37">
                  <c:v>7.4140999999999999E-2</c:v>
                </c:pt>
                <c:pt idx="38">
                  <c:v>5.4066000000000003E-2</c:v>
                </c:pt>
                <c:pt idx="39">
                  <c:v>3.4063999999999997E-2</c:v>
                </c:pt>
                <c:pt idx="40">
                  <c:v>2.4081999999999999E-2</c:v>
                </c:pt>
              </c:numCache>
            </c:numRef>
          </c:xVal>
          <c:yVal>
            <c:numRef>
              <c:f>XNet_draincycle_1!$J$6:$J$46</c:f>
              <c:numCache>
                <c:formatCode>0.00E+00</c:formatCode>
                <c:ptCount val="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0.25303910000000002</c:v>
                </c:pt>
                <c:pt idx="6">
                  <c:v>0.36512559999999999</c:v>
                </c:pt>
                <c:pt idx="7">
                  <c:v>0.48771350000000002</c:v>
                </c:pt>
                <c:pt idx="8">
                  <c:v>0.74517440000000001</c:v>
                </c:pt>
                <c:pt idx="9">
                  <c:v>0.78048910000000005</c:v>
                </c:pt>
                <c:pt idx="10">
                  <c:v>0.78666789999999998</c:v>
                </c:pt>
                <c:pt idx="11">
                  <c:v>0.78707519999999997</c:v>
                </c:pt>
                <c:pt idx="12">
                  <c:v>0.78707519999999997</c:v>
                </c:pt>
                <c:pt idx="13">
                  <c:v>0.78707519999999997</c:v>
                </c:pt>
                <c:pt idx="14">
                  <c:v>0.7963848</c:v>
                </c:pt>
                <c:pt idx="15">
                  <c:v>0.83718959999999998</c:v>
                </c:pt>
                <c:pt idx="16">
                  <c:v>0.84209219999999996</c:v>
                </c:pt>
                <c:pt idx="17">
                  <c:v>0.84715229999999997</c:v>
                </c:pt>
                <c:pt idx="18">
                  <c:v>0.90360929999999995</c:v>
                </c:pt>
                <c:pt idx="19">
                  <c:v>0.93224739999999995</c:v>
                </c:pt>
                <c:pt idx="20">
                  <c:v>0.94639620000000002</c:v>
                </c:pt>
                <c:pt idx="21">
                  <c:v>0.94996539999999996</c:v>
                </c:pt>
                <c:pt idx="22">
                  <c:v>0.95743330000000004</c:v>
                </c:pt>
                <c:pt idx="23">
                  <c:v>0.96507549999999998</c:v>
                </c:pt>
                <c:pt idx="24">
                  <c:v>0.97048780000000001</c:v>
                </c:pt>
                <c:pt idx="25">
                  <c:v>0.97566050000000004</c:v>
                </c:pt>
                <c:pt idx="26">
                  <c:v>0.97787250000000003</c:v>
                </c:pt>
                <c:pt idx="27">
                  <c:v>0.98068290000000002</c:v>
                </c:pt>
                <c:pt idx="28">
                  <c:v>0.98184680000000002</c:v>
                </c:pt>
                <c:pt idx="29">
                  <c:v>0.98296649999999997</c:v>
                </c:pt>
                <c:pt idx="30">
                  <c:v>0.98391600000000001</c:v>
                </c:pt>
                <c:pt idx="31">
                  <c:v>0.98551080000000002</c:v>
                </c:pt>
                <c:pt idx="32">
                  <c:v>0.98862720000000004</c:v>
                </c:pt>
                <c:pt idx="33">
                  <c:v>0.98995650000000002</c:v>
                </c:pt>
                <c:pt idx="34">
                  <c:v>0.99135010000000001</c:v>
                </c:pt>
                <c:pt idx="35">
                  <c:v>0.992479</c:v>
                </c:pt>
                <c:pt idx="36">
                  <c:v>0.99384249999999996</c:v>
                </c:pt>
                <c:pt idx="37">
                  <c:v>0.99540410000000001</c:v>
                </c:pt>
                <c:pt idx="38">
                  <c:v>0.99651310000000004</c:v>
                </c:pt>
                <c:pt idx="39">
                  <c:v>0.99866270000000001</c:v>
                </c:pt>
                <c:pt idx="40">
                  <c:v>0.99940340000000005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3003-4C83-B3CD-6354D121B4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8834096"/>
        <c:axId val="368834488"/>
      </c:scatterChart>
      <c:valAx>
        <c:axId val="368834096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GB" sz="1400" dirty="0" err="1"/>
                  <a:t>Sw</a:t>
                </a:r>
                <a:endParaRPr lang="en-GB" sz="1400" dirty="0"/>
              </a:p>
            </c:rich>
          </c:tx>
          <c:layout>
            <c:manualLayout>
              <c:xMode val="edge"/>
              <c:yMode val="edge"/>
              <c:x val="0.52802897166746243"/>
              <c:y val="0.82514245870500824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834488"/>
        <c:crosses val="autoZero"/>
        <c:crossBetween val="midCat"/>
      </c:valAx>
      <c:valAx>
        <c:axId val="368834488"/>
        <c:scaling>
          <c:orientation val="minMax"/>
          <c:max val="1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GB" sz="1400"/>
                  <a:t>Kr</a:t>
                </a:r>
              </a:p>
            </c:rich>
          </c:tx>
          <c:layout>
            <c:manualLayout>
              <c:xMode val="edge"/>
              <c:yMode val="edge"/>
              <c:x val="1.0437906030557508E-2"/>
              <c:y val="0.40208924211273839"/>
            </c:manualLayout>
          </c:layout>
          <c:overlay val="0"/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834096"/>
        <c:crosses val="autoZero"/>
        <c:crossBetween val="midCat"/>
        <c:majorUnit val="0.2"/>
      </c:valAx>
    </c:plotArea>
    <c:legend>
      <c:legendPos val="b"/>
      <c:layout>
        <c:manualLayout>
          <c:xMode val="edge"/>
          <c:yMode val="edge"/>
          <c:x val="5.3452030982500953E-2"/>
          <c:y val="0.8385410958804026"/>
          <c:w val="0.94395647419072615"/>
          <c:h val="0.161458880139982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Drainage capillary pressure</a:t>
            </a:r>
          </a:p>
        </c:rich>
      </c:tx>
      <c:layout>
        <c:manualLayout>
          <c:xMode val="edge"/>
          <c:yMode val="edge"/>
          <c:x val="0.18220355555555556"/>
          <c:y val="4.7480185434425008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597933634989673"/>
          <c:y val="0.14015773269423629"/>
          <c:w val="0.78790902767229687"/>
          <c:h val="0.65427140173261844"/>
        </c:manualLayout>
      </c:layout>
      <c:scatterChart>
        <c:scatterStyle val="smoothMarker"/>
        <c:varyColors val="0"/>
        <c:ser>
          <c:idx val="1"/>
          <c:order val="0"/>
          <c:tx>
            <c:v>Pc - without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XNet_draincycle_1!$A$7:$A$39</c:f>
              <c:numCache>
                <c:formatCode>General</c:formatCode>
                <c:ptCount val="33"/>
                <c:pt idx="0">
                  <c:v>1</c:v>
                </c:pt>
                <c:pt idx="1">
                  <c:v>0.926566</c:v>
                </c:pt>
                <c:pt idx="2">
                  <c:v>0.875579</c:v>
                </c:pt>
                <c:pt idx="3">
                  <c:v>0.85304500000000005</c:v>
                </c:pt>
                <c:pt idx="4">
                  <c:v>0.79644599999999999</c:v>
                </c:pt>
                <c:pt idx="5">
                  <c:v>0.73860599999999998</c:v>
                </c:pt>
                <c:pt idx="6">
                  <c:v>0.71840700000000002</c:v>
                </c:pt>
                <c:pt idx="7">
                  <c:v>0.67946600000000001</c:v>
                </c:pt>
                <c:pt idx="8">
                  <c:v>0.65246800000000005</c:v>
                </c:pt>
                <c:pt idx="9">
                  <c:v>0.60437099999999999</c:v>
                </c:pt>
                <c:pt idx="10">
                  <c:v>0.58214699999999997</c:v>
                </c:pt>
                <c:pt idx="11">
                  <c:v>0.55833999999999995</c:v>
                </c:pt>
                <c:pt idx="12">
                  <c:v>0.53598299999999999</c:v>
                </c:pt>
                <c:pt idx="13">
                  <c:v>0.51080499999999995</c:v>
                </c:pt>
                <c:pt idx="14">
                  <c:v>0.48006799999999999</c:v>
                </c:pt>
                <c:pt idx="15">
                  <c:v>0.44213400000000003</c:v>
                </c:pt>
                <c:pt idx="16">
                  <c:v>0.39283299999999999</c:v>
                </c:pt>
                <c:pt idx="17">
                  <c:v>0.36950699999999997</c:v>
                </c:pt>
                <c:pt idx="18">
                  <c:v>0.34906599999999999</c:v>
                </c:pt>
                <c:pt idx="19">
                  <c:v>0.32903399999999999</c:v>
                </c:pt>
                <c:pt idx="20">
                  <c:v>0.30890600000000001</c:v>
                </c:pt>
                <c:pt idx="21">
                  <c:v>0.28867100000000001</c:v>
                </c:pt>
                <c:pt idx="22">
                  <c:v>0.26852199999999998</c:v>
                </c:pt>
                <c:pt idx="23">
                  <c:v>0.24849199999999999</c:v>
                </c:pt>
                <c:pt idx="24">
                  <c:v>0.22844</c:v>
                </c:pt>
                <c:pt idx="25">
                  <c:v>0.208375</c:v>
                </c:pt>
                <c:pt idx="26">
                  <c:v>0.18820000000000001</c:v>
                </c:pt>
                <c:pt idx="27">
                  <c:v>0.14985999999999999</c:v>
                </c:pt>
                <c:pt idx="28">
                  <c:v>0.129854</c:v>
                </c:pt>
                <c:pt idx="29">
                  <c:v>0.10985200000000001</c:v>
                </c:pt>
                <c:pt idx="30">
                  <c:v>8.9842000000000005E-2</c:v>
                </c:pt>
                <c:pt idx="31">
                  <c:v>6.9727999999999998E-2</c:v>
                </c:pt>
                <c:pt idx="32">
                  <c:v>6.0302000000000001E-2</c:v>
                </c:pt>
              </c:numCache>
            </c:numRef>
          </c:xVal>
          <c:yVal>
            <c:numRef>
              <c:f>XNet_draincycle_1!$B$7:$B$39</c:f>
              <c:numCache>
                <c:formatCode>0.00E+00</c:formatCode>
                <c:ptCount val="33"/>
                <c:pt idx="0">
                  <c:v>0</c:v>
                </c:pt>
                <c:pt idx="1">
                  <c:v>6509.4040000000005</c:v>
                </c:pt>
                <c:pt idx="2">
                  <c:v>8439.31</c:v>
                </c:pt>
                <c:pt idx="3">
                  <c:v>8934.1540000000005</c:v>
                </c:pt>
                <c:pt idx="4">
                  <c:v>9264.6710000000003</c:v>
                </c:pt>
                <c:pt idx="5">
                  <c:v>9264.6710000000003</c:v>
                </c:pt>
                <c:pt idx="6">
                  <c:v>9264.6710000000003</c:v>
                </c:pt>
                <c:pt idx="7">
                  <c:v>12327.98</c:v>
                </c:pt>
                <c:pt idx="8">
                  <c:v>14531.75</c:v>
                </c:pt>
                <c:pt idx="9">
                  <c:v>14531.75</c:v>
                </c:pt>
                <c:pt idx="10">
                  <c:v>14531.75</c:v>
                </c:pt>
                <c:pt idx="11">
                  <c:v>20285.080000000002</c:v>
                </c:pt>
                <c:pt idx="12">
                  <c:v>23109.119999999999</c:v>
                </c:pt>
                <c:pt idx="13">
                  <c:v>26388.23</c:v>
                </c:pt>
                <c:pt idx="14">
                  <c:v>31102.01</c:v>
                </c:pt>
                <c:pt idx="15">
                  <c:v>31576.46</c:v>
                </c:pt>
                <c:pt idx="16">
                  <c:v>31576.46</c:v>
                </c:pt>
                <c:pt idx="17">
                  <c:v>31576.46</c:v>
                </c:pt>
                <c:pt idx="18">
                  <c:v>31576.46</c:v>
                </c:pt>
                <c:pt idx="19">
                  <c:v>40550.49</c:v>
                </c:pt>
                <c:pt idx="20">
                  <c:v>56336.18</c:v>
                </c:pt>
                <c:pt idx="21">
                  <c:v>61092.06</c:v>
                </c:pt>
                <c:pt idx="22">
                  <c:v>72407.199999999997</c:v>
                </c:pt>
                <c:pt idx="23">
                  <c:v>85596.65</c:v>
                </c:pt>
                <c:pt idx="24">
                  <c:v>88060.64</c:v>
                </c:pt>
                <c:pt idx="25">
                  <c:v>88060.64</c:v>
                </c:pt>
                <c:pt idx="26">
                  <c:v>89021.79</c:v>
                </c:pt>
                <c:pt idx="27">
                  <c:v>93387.48</c:v>
                </c:pt>
                <c:pt idx="28">
                  <c:v>103788.4</c:v>
                </c:pt>
                <c:pt idx="29">
                  <c:v>105519.8</c:v>
                </c:pt>
                <c:pt idx="30">
                  <c:v>121888.5</c:v>
                </c:pt>
                <c:pt idx="31">
                  <c:v>160500.4</c:v>
                </c:pt>
                <c:pt idx="32">
                  <c:v>185119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5D9-4046-9A10-EBA0707F5489}"/>
            </c:ext>
          </c:extLst>
        </c:ser>
        <c:ser>
          <c:idx val="0"/>
          <c:order val="1"/>
          <c:tx>
            <c:v>Pc - with</c:v>
          </c:tx>
          <c:spPr>
            <a:ln w="19050" cap="rnd">
              <a:solidFill>
                <a:srgbClr val="5B9BD5"/>
              </a:solidFill>
              <a:round/>
            </a:ln>
            <a:effectLst/>
          </c:spPr>
          <c:marker>
            <c:symbol val="none"/>
          </c:marker>
          <c:xVal>
            <c:numRef>
              <c:f>XNet_draincycle_1!$G$6:$G$46</c:f>
              <c:numCache>
                <c:formatCode>General</c:formatCode>
                <c:ptCount val="41"/>
                <c:pt idx="0">
                  <c:v>1</c:v>
                </c:pt>
                <c:pt idx="1">
                  <c:v>0.97200799999999998</c:v>
                </c:pt>
                <c:pt idx="2">
                  <c:v>0.94754700000000003</c:v>
                </c:pt>
                <c:pt idx="3">
                  <c:v>0.92730500000000005</c:v>
                </c:pt>
                <c:pt idx="4">
                  <c:v>0.90696500000000002</c:v>
                </c:pt>
                <c:pt idx="5">
                  <c:v>0.84426400000000001</c:v>
                </c:pt>
                <c:pt idx="6">
                  <c:v>0.81846399999999997</c:v>
                </c:pt>
                <c:pt idx="7">
                  <c:v>0.79777299999999995</c:v>
                </c:pt>
                <c:pt idx="8">
                  <c:v>0.75840600000000002</c:v>
                </c:pt>
                <c:pt idx="9">
                  <c:v>0.73761699999999997</c:v>
                </c:pt>
                <c:pt idx="10">
                  <c:v>0.70688799999999996</c:v>
                </c:pt>
                <c:pt idx="11">
                  <c:v>0.68307700000000005</c:v>
                </c:pt>
                <c:pt idx="12">
                  <c:v>0.65979399999999999</c:v>
                </c:pt>
                <c:pt idx="13">
                  <c:v>0.63459600000000005</c:v>
                </c:pt>
                <c:pt idx="14">
                  <c:v>0.60851900000000003</c:v>
                </c:pt>
                <c:pt idx="15">
                  <c:v>0.58819600000000005</c:v>
                </c:pt>
                <c:pt idx="16">
                  <c:v>0.56749000000000005</c:v>
                </c:pt>
                <c:pt idx="17">
                  <c:v>0.511158</c:v>
                </c:pt>
                <c:pt idx="18">
                  <c:v>0.48963200000000001</c:v>
                </c:pt>
                <c:pt idx="19">
                  <c:v>0.46905999999999998</c:v>
                </c:pt>
                <c:pt idx="20">
                  <c:v>0.44737399999999999</c:v>
                </c:pt>
                <c:pt idx="21">
                  <c:v>0.42708299999999999</c:v>
                </c:pt>
                <c:pt idx="22">
                  <c:v>0.39904699999999999</c:v>
                </c:pt>
                <c:pt idx="23">
                  <c:v>0.373583</c:v>
                </c:pt>
                <c:pt idx="24">
                  <c:v>0.35333599999999998</c:v>
                </c:pt>
                <c:pt idx="25">
                  <c:v>0.32866499999999998</c:v>
                </c:pt>
                <c:pt idx="26">
                  <c:v>0.308506</c:v>
                </c:pt>
                <c:pt idx="27">
                  <c:v>0.28850100000000001</c:v>
                </c:pt>
                <c:pt idx="28">
                  <c:v>0.26831300000000002</c:v>
                </c:pt>
                <c:pt idx="29">
                  <c:v>0.248137</c:v>
                </c:pt>
                <c:pt idx="30">
                  <c:v>0.22809699999999999</c:v>
                </c:pt>
                <c:pt idx="31">
                  <c:v>0.20001099999999999</c:v>
                </c:pt>
                <c:pt idx="32">
                  <c:v>0.179928</c:v>
                </c:pt>
                <c:pt idx="33">
                  <c:v>0.159858</c:v>
                </c:pt>
                <c:pt idx="34">
                  <c:v>0.13972599999999999</c:v>
                </c:pt>
                <c:pt idx="35">
                  <c:v>0.119661</c:v>
                </c:pt>
                <c:pt idx="36">
                  <c:v>9.4157000000000005E-2</c:v>
                </c:pt>
                <c:pt idx="37">
                  <c:v>7.4140999999999999E-2</c:v>
                </c:pt>
                <c:pt idx="38">
                  <c:v>5.4066000000000003E-2</c:v>
                </c:pt>
                <c:pt idx="39">
                  <c:v>3.4063999999999997E-2</c:v>
                </c:pt>
                <c:pt idx="40">
                  <c:v>2.4081999999999999E-2</c:v>
                </c:pt>
              </c:numCache>
            </c:numRef>
          </c:xVal>
          <c:yVal>
            <c:numRef>
              <c:f>XNet_draincycle_1!$H$6:$H$46</c:f>
              <c:numCache>
                <c:formatCode>0.00E+00</c:formatCode>
                <c:ptCount val="41"/>
                <c:pt idx="0">
                  <c:v>0</c:v>
                </c:pt>
                <c:pt idx="1">
                  <c:v>6901.0280000000002</c:v>
                </c:pt>
                <c:pt idx="2">
                  <c:v>9275.81</c:v>
                </c:pt>
                <c:pt idx="3">
                  <c:v>9275.81</c:v>
                </c:pt>
                <c:pt idx="4">
                  <c:v>9275.81</c:v>
                </c:pt>
                <c:pt idx="5">
                  <c:v>9275.81</c:v>
                </c:pt>
                <c:pt idx="6">
                  <c:v>9275.81</c:v>
                </c:pt>
                <c:pt idx="7">
                  <c:v>9275.81</c:v>
                </c:pt>
                <c:pt idx="8">
                  <c:v>9275.81</c:v>
                </c:pt>
                <c:pt idx="9">
                  <c:v>9633.0910000000003</c:v>
                </c:pt>
                <c:pt idx="10">
                  <c:v>10490.7</c:v>
                </c:pt>
                <c:pt idx="11">
                  <c:v>10561.16</c:v>
                </c:pt>
                <c:pt idx="12">
                  <c:v>10561.16</c:v>
                </c:pt>
                <c:pt idx="13">
                  <c:v>10561.16</c:v>
                </c:pt>
                <c:pt idx="14">
                  <c:v>11524.44</c:v>
                </c:pt>
                <c:pt idx="15">
                  <c:v>13446.24</c:v>
                </c:pt>
                <c:pt idx="16">
                  <c:v>15183.59</c:v>
                </c:pt>
                <c:pt idx="17">
                  <c:v>17546.099999999999</c:v>
                </c:pt>
                <c:pt idx="18">
                  <c:v>17546.099999999999</c:v>
                </c:pt>
                <c:pt idx="19">
                  <c:v>20894.189999999999</c:v>
                </c:pt>
                <c:pt idx="20">
                  <c:v>23272.66</c:v>
                </c:pt>
                <c:pt idx="21">
                  <c:v>25301.26</c:v>
                </c:pt>
                <c:pt idx="22">
                  <c:v>27478.2</c:v>
                </c:pt>
                <c:pt idx="23">
                  <c:v>31791.99</c:v>
                </c:pt>
                <c:pt idx="24">
                  <c:v>33088.769999999997</c:v>
                </c:pt>
                <c:pt idx="25">
                  <c:v>38149.480000000003</c:v>
                </c:pt>
                <c:pt idx="26">
                  <c:v>42049.86</c:v>
                </c:pt>
                <c:pt idx="27">
                  <c:v>45551.35</c:v>
                </c:pt>
                <c:pt idx="28">
                  <c:v>47860.160000000003</c:v>
                </c:pt>
                <c:pt idx="29">
                  <c:v>51210.37</c:v>
                </c:pt>
                <c:pt idx="30">
                  <c:v>54698.64</c:v>
                </c:pt>
                <c:pt idx="31">
                  <c:v>56700.66</c:v>
                </c:pt>
                <c:pt idx="32">
                  <c:v>60567.95</c:v>
                </c:pt>
                <c:pt idx="33">
                  <c:v>64623.519999999997</c:v>
                </c:pt>
                <c:pt idx="34">
                  <c:v>69660.69</c:v>
                </c:pt>
                <c:pt idx="35">
                  <c:v>75851.289999999994</c:v>
                </c:pt>
                <c:pt idx="36">
                  <c:v>81546.240000000005</c:v>
                </c:pt>
                <c:pt idx="37">
                  <c:v>89141.98</c:v>
                </c:pt>
                <c:pt idx="38">
                  <c:v>101341.9</c:v>
                </c:pt>
                <c:pt idx="39">
                  <c:v>133235.6</c:v>
                </c:pt>
                <c:pt idx="40">
                  <c:v>189322.1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5D9-4046-9A10-EBA0707F5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8835272"/>
        <c:axId val="368835664"/>
      </c:scatterChart>
      <c:valAx>
        <c:axId val="368835272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GB" sz="1400"/>
                  <a:t>Sw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835664"/>
        <c:crosses val="autoZero"/>
        <c:crossBetween val="midCat"/>
      </c:valAx>
      <c:valAx>
        <c:axId val="36883566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400"/>
                </a:pPr>
                <a:r>
                  <a:rPr lang="en-GB" sz="1400"/>
                  <a:t>Pc</a:t>
                </a:r>
                <a:r>
                  <a:rPr lang="en-GB" sz="1400" baseline="0"/>
                  <a:t> (Pa)</a:t>
                </a:r>
                <a:endParaRPr lang="en-GB" sz="1400"/>
              </a:p>
            </c:rich>
          </c:tx>
          <c:layout>
            <c:manualLayout>
              <c:xMode val="edge"/>
              <c:yMode val="edge"/>
              <c:x val="0"/>
              <c:y val="0.35241251682368768"/>
            </c:manualLayout>
          </c:layout>
          <c:overlay val="0"/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83527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8915222222222219"/>
          <c:y val="0.15379841483475401"/>
          <c:w val="0.40755333333333327"/>
          <c:h val="0.26210008165227683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400" dirty="0"/>
              <a:t>Total energy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triangle"/>
              <c:size val="9"/>
              <c:spPr>
                <a:solidFill>
                  <a:srgbClr val="FFFF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</c:dPt>
          <c:dPt>
            <c:idx val="10"/>
            <c:marker>
              <c:symbol val="triangle"/>
              <c:size val="9"/>
              <c:spPr>
                <a:solidFill>
                  <a:srgbClr val="FFFF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</c:dPt>
          <c:dPt>
            <c:idx val="15"/>
            <c:marker>
              <c:symbol val="triangle"/>
              <c:size val="9"/>
              <c:spPr>
                <a:solidFill>
                  <a:srgbClr val="FFFF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</c:dPt>
          <c:dPt>
            <c:idx val="21"/>
            <c:marker>
              <c:symbol val="triangle"/>
              <c:size val="9"/>
              <c:spPr>
                <a:solidFill>
                  <a:srgbClr val="FFFF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</c:dPt>
          <c:xVal>
            <c:numRef>
              <c:f>'C2_256'!$J$28:$J$54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</c:numCache>
            </c:numRef>
          </c:xVal>
          <c:yVal>
            <c:numRef>
              <c:f>'C2_256'!$O$28:$O$54</c:f>
              <c:numCache>
                <c:formatCode>General</c:formatCode>
                <c:ptCount val="27"/>
                <c:pt idx="0">
                  <c:v>12460.991735537191</c:v>
                </c:pt>
                <c:pt idx="1">
                  <c:v>8202.1983471074382</c:v>
                </c:pt>
                <c:pt idx="2">
                  <c:v>7240.0743801652889</c:v>
                </c:pt>
                <c:pt idx="3">
                  <c:v>7062.9504132231405</c:v>
                </c:pt>
                <c:pt idx="4">
                  <c:v>6981.1570247933887</c:v>
                </c:pt>
                <c:pt idx="5">
                  <c:v>6921.8429752066113</c:v>
                </c:pt>
                <c:pt idx="6">
                  <c:v>6891.3305785123966</c:v>
                </c:pt>
                <c:pt idx="7">
                  <c:v>6868.2066115702482</c:v>
                </c:pt>
                <c:pt idx="8">
                  <c:v>6857.0413223140495</c:v>
                </c:pt>
                <c:pt idx="9">
                  <c:v>6838.3305785123966</c:v>
                </c:pt>
                <c:pt idx="10">
                  <c:v>4243.1322314049585</c:v>
                </c:pt>
                <c:pt idx="11">
                  <c:v>3319.2892561983472</c:v>
                </c:pt>
                <c:pt idx="12">
                  <c:v>3312.8925619834713</c:v>
                </c:pt>
                <c:pt idx="13">
                  <c:v>3359.0495867768595</c:v>
                </c:pt>
                <c:pt idx="14">
                  <c:v>3406.7024793388427</c:v>
                </c:pt>
                <c:pt idx="15">
                  <c:v>1236.9506172839506</c:v>
                </c:pt>
                <c:pt idx="16">
                  <c:v>613.65432098765427</c:v>
                </c:pt>
                <c:pt idx="17">
                  <c:v>485.4320987654321</c:v>
                </c:pt>
                <c:pt idx="18">
                  <c:v>484.48148148148147</c:v>
                </c:pt>
                <c:pt idx="19">
                  <c:v>487.7037037037037</c:v>
                </c:pt>
                <c:pt idx="20">
                  <c:v>492.20987654320987</c:v>
                </c:pt>
                <c:pt idx="21">
                  <c:v>123.8641975308642</c:v>
                </c:pt>
                <c:pt idx="22">
                  <c:v>71.592592592592595</c:v>
                </c:pt>
                <c:pt idx="23">
                  <c:v>61.283950617283949</c:v>
                </c:pt>
                <c:pt idx="24">
                  <c:v>58.061728395061728</c:v>
                </c:pt>
                <c:pt idx="25">
                  <c:v>56.641975308641975</c:v>
                </c:pt>
                <c:pt idx="26">
                  <c:v>55.851851851851855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073920"/>
        <c:axId val="136076272"/>
      </c:scatterChart>
      <c:valAx>
        <c:axId val="136073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/>
                  <a:t>Iteration times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6272"/>
        <c:crosses val="autoZero"/>
        <c:crossBetween val="midCat"/>
      </c:valAx>
      <c:valAx>
        <c:axId val="1360762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 smtClean="0"/>
                  <a:t>Total energy</a:t>
                </a:r>
                <a:endParaRPr lang="en-GB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073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Multiple</a:t>
            </a:r>
            <a:r>
              <a:rPr lang="en-GB" sz="2000" baseline="0" dirty="0"/>
              <a:t> point </a:t>
            </a:r>
            <a:r>
              <a:rPr lang="en-GB" sz="2000" baseline="0" dirty="0" smtClean="0"/>
              <a:t>connectivity</a:t>
            </a:r>
            <a:endParaRPr lang="en-GB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Ola's X,Y direction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OlaCoquina3!$M$41:$M$91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OlaCoquina3!$W$41:$W$91</c:f>
              <c:numCache>
                <c:formatCode>General</c:formatCode>
                <c:ptCount val="51"/>
                <c:pt idx="0">
                  <c:v>0.57545000000000002</c:v>
                </c:pt>
                <c:pt idx="1">
                  <c:v>0.54879999999999995</c:v>
                </c:pt>
                <c:pt idx="2">
                  <c:v>0.52069999999999994</c:v>
                </c:pt>
                <c:pt idx="3">
                  <c:v>0.49370000000000003</c:v>
                </c:pt>
                <c:pt idx="4">
                  <c:v>0.46784999999999999</c:v>
                </c:pt>
                <c:pt idx="5">
                  <c:v>0.44309999999999999</c:v>
                </c:pt>
                <c:pt idx="6">
                  <c:v>0.41944999999999999</c:v>
                </c:pt>
                <c:pt idx="7">
                  <c:v>0.39695000000000003</c:v>
                </c:pt>
                <c:pt idx="8">
                  <c:v>0.37545000000000001</c:v>
                </c:pt>
                <c:pt idx="9">
                  <c:v>0.35504999999999998</c:v>
                </c:pt>
                <c:pt idx="10">
                  <c:v>0.3357</c:v>
                </c:pt>
                <c:pt idx="11">
                  <c:v>0.31740000000000002</c:v>
                </c:pt>
                <c:pt idx="12">
                  <c:v>0.30010000000000003</c:v>
                </c:pt>
                <c:pt idx="13">
                  <c:v>0.28384999999999999</c:v>
                </c:pt>
                <c:pt idx="14">
                  <c:v>0.26850000000000002</c:v>
                </c:pt>
                <c:pt idx="15">
                  <c:v>0.25419999999999998</c:v>
                </c:pt>
                <c:pt idx="16">
                  <c:v>0.24075000000000002</c:v>
                </c:pt>
                <c:pt idx="17">
                  <c:v>0.22825000000000001</c:v>
                </c:pt>
                <c:pt idx="18">
                  <c:v>0.2165</c:v>
                </c:pt>
                <c:pt idx="19">
                  <c:v>0.20556000000000002</c:v>
                </c:pt>
                <c:pt idx="20">
                  <c:v>0.19523000000000001</c:v>
                </c:pt>
                <c:pt idx="21">
                  <c:v>0.18559999999999999</c:v>
                </c:pt>
                <c:pt idx="22">
                  <c:v>0.17649999999999999</c:v>
                </c:pt>
                <c:pt idx="23">
                  <c:v>0.16796</c:v>
                </c:pt>
                <c:pt idx="24">
                  <c:v>0.159915</c:v>
                </c:pt>
                <c:pt idx="25">
                  <c:v>0.15237499999999998</c:v>
                </c:pt>
                <c:pt idx="26">
                  <c:v>0.14530000000000001</c:v>
                </c:pt>
                <c:pt idx="27">
                  <c:v>0.13861499999999999</c:v>
                </c:pt>
                <c:pt idx="28">
                  <c:v>0.13233500000000001</c:v>
                </c:pt>
                <c:pt idx="29">
                  <c:v>0.12643499999999999</c:v>
                </c:pt>
                <c:pt idx="30">
                  <c:v>0.12078</c:v>
                </c:pt>
                <c:pt idx="31">
                  <c:v>0.11550000000000001</c:v>
                </c:pt>
                <c:pt idx="32">
                  <c:v>0.11041999999999999</c:v>
                </c:pt>
                <c:pt idx="33">
                  <c:v>0.10562000000000001</c:v>
                </c:pt>
                <c:pt idx="34">
                  <c:v>0.101035</c:v>
                </c:pt>
                <c:pt idx="35">
                  <c:v>9.6655000000000005E-2</c:v>
                </c:pt>
                <c:pt idx="36">
                  <c:v>9.2475000000000002E-2</c:v>
                </c:pt>
                <c:pt idx="37">
                  <c:v>8.8474999999999998E-2</c:v>
                </c:pt>
                <c:pt idx="38">
                  <c:v>8.4661E-2</c:v>
                </c:pt>
                <c:pt idx="39">
                  <c:v>8.1040500000000001E-2</c:v>
                </c:pt>
                <c:pt idx="40">
                  <c:v>7.7589500000000006E-2</c:v>
                </c:pt>
                <c:pt idx="41">
                  <c:v>7.4248999999999996E-2</c:v>
                </c:pt>
                <c:pt idx="42">
                  <c:v>7.1119500000000002E-2</c:v>
                </c:pt>
                <c:pt idx="43">
                  <c:v>6.8097500000000005E-2</c:v>
                </c:pt>
                <c:pt idx="44">
                  <c:v>6.5222000000000002E-2</c:v>
                </c:pt>
                <c:pt idx="45">
                  <c:v>6.2439999999999996E-2</c:v>
                </c:pt>
                <c:pt idx="46">
                  <c:v>5.97945E-2</c:v>
                </c:pt>
                <c:pt idx="47">
                  <c:v>5.7277500000000002E-2</c:v>
                </c:pt>
                <c:pt idx="48">
                  <c:v>5.4783999999999999E-2</c:v>
                </c:pt>
                <c:pt idx="49">
                  <c:v>5.24605E-2</c:v>
                </c:pt>
                <c:pt idx="50">
                  <c:v>5.0192500000000001E-2</c:v>
                </c:pt>
              </c:numCache>
            </c:numRef>
          </c:yVal>
          <c:smooth val="0"/>
        </c:ser>
        <c:ser>
          <c:idx val="5"/>
          <c:order val="1"/>
          <c:tx>
            <c:v>Our  X,Y direction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OlaCoquina3!$AB$41:$AB$91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OlaCoquina3!$AH$41:$AH$91</c:f>
              <c:numCache>
                <c:formatCode>General</c:formatCode>
                <c:ptCount val="51"/>
                <c:pt idx="0">
                  <c:v>0.55100000000000005</c:v>
                </c:pt>
                <c:pt idx="1">
                  <c:v>0.52800000000000002</c:v>
                </c:pt>
                <c:pt idx="2">
                  <c:v>0.50329999999999997</c:v>
                </c:pt>
                <c:pt idx="3">
                  <c:v>0.47904999999999998</c:v>
                </c:pt>
                <c:pt idx="4">
                  <c:v>0.45545000000000002</c:v>
                </c:pt>
                <c:pt idx="5">
                  <c:v>0.4325</c:v>
                </c:pt>
                <c:pt idx="6">
                  <c:v>0.4103</c:v>
                </c:pt>
                <c:pt idx="7">
                  <c:v>0.38895000000000002</c:v>
                </c:pt>
                <c:pt idx="8">
                  <c:v>0.36859999999999998</c:v>
                </c:pt>
                <c:pt idx="9">
                  <c:v>0.34899999999999998</c:v>
                </c:pt>
                <c:pt idx="10">
                  <c:v>0.33040000000000003</c:v>
                </c:pt>
                <c:pt idx="11">
                  <c:v>0.31259999999999999</c:v>
                </c:pt>
                <c:pt idx="12">
                  <c:v>0.29554999999999998</c:v>
                </c:pt>
                <c:pt idx="13">
                  <c:v>0.27934999999999999</c:v>
                </c:pt>
                <c:pt idx="14">
                  <c:v>0.26400000000000001</c:v>
                </c:pt>
                <c:pt idx="15">
                  <c:v>0.24940000000000001</c:v>
                </c:pt>
                <c:pt idx="16">
                  <c:v>0.23580000000000001</c:v>
                </c:pt>
                <c:pt idx="17">
                  <c:v>0.22299999999999998</c:v>
                </c:pt>
                <c:pt idx="18">
                  <c:v>0.21115</c:v>
                </c:pt>
                <c:pt idx="19">
                  <c:v>0.20016500000000001</c:v>
                </c:pt>
                <c:pt idx="20">
                  <c:v>0.189995</c:v>
                </c:pt>
                <c:pt idx="21">
                  <c:v>0.18066499999999999</c:v>
                </c:pt>
                <c:pt idx="22">
                  <c:v>0.17208500000000002</c:v>
                </c:pt>
                <c:pt idx="23">
                  <c:v>0.16417500000000002</c:v>
                </c:pt>
                <c:pt idx="24">
                  <c:v>0.15684499999999998</c:v>
                </c:pt>
                <c:pt idx="25">
                  <c:v>0.149955</c:v>
                </c:pt>
                <c:pt idx="26">
                  <c:v>0.14357500000000001</c:v>
                </c:pt>
                <c:pt idx="27">
                  <c:v>0.13755000000000001</c:v>
                </c:pt>
                <c:pt idx="28">
                  <c:v>0.131855</c:v>
                </c:pt>
                <c:pt idx="29">
                  <c:v>0.12653500000000001</c:v>
                </c:pt>
                <c:pt idx="30">
                  <c:v>0.121475</c:v>
                </c:pt>
                <c:pt idx="31">
                  <c:v>0.11662499999999999</c:v>
                </c:pt>
                <c:pt idx="32">
                  <c:v>0.112055</c:v>
                </c:pt>
                <c:pt idx="33">
                  <c:v>0.10764</c:v>
                </c:pt>
                <c:pt idx="34">
                  <c:v>0.1034205</c:v>
                </c:pt>
                <c:pt idx="35">
                  <c:v>9.933199999999999E-2</c:v>
                </c:pt>
                <c:pt idx="36">
                  <c:v>9.54155E-2</c:v>
                </c:pt>
                <c:pt idx="37">
                  <c:v>9.1655500000000001E-2</c:v>
                </c:pt>
                <c:pt idx="38">
                  <c:v>8.7989499999999998E-2</c:v>
                </c:pt>
                <c:pt idx="39">
                  <c:v>8.4461999999999995E-2</c:v>
                </c:pt>
                <c:pt idx="40">
                  <c:v>8.1071499999999991E-2</c:v>
                </c:pt>
                <c:pt idx="41">
                  <c:v>7.7818500000000013E-2</c:v>
                </c:pt>
                <c:pt idx="42">
                  <c:v>7.4646500000000005E-2</c:v>
                </c:pt>
                <c:pt idx="43">
                  <c:v>7.1605500000000002E-2</c:v>
                </c:pt>
                <c:pt idx="44">
                  <c:v>6.8641499999999994E-2</c:v>
                </c:pt>
                <c:pt idx="45">
                  <c:v>6.5797000000000008E-2</c:v>
                </c:pt>
                <c:pt idx="46">
                  <c:v>6.3069E-2</c:v>
                </c:pt>
                <c:pt idx="47">
                  <c:v>6.0455500000000002E-2</c:v>
                </c:pt>
                <c:pt idx="48">
                  <c:v>5.7903000000000003E-2</c:v>
                </c:pt>
                <c:pt idx="49">
                  <c:v>5.5461000000000003E-2</c:v>
                </c:pt>
                <c:pt idx="50">
                  <c:v>5.3075999999999998E-2</c:v>
                </c:pt>
              </c:numCache>
            </c:numRef>
          </c:yVal>
          <c:smooth val="0"/>
        </c:ser>
        <c:ser>
          <c:idx val="3"/>
          <c:order val="2"/>
          <c:tx>
            <c:v>Ola's Z direction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OlaCoquina3!$A$41:$A$91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OlaCoquina3!$D$41:$D$91</c:f>
              <c:numCache>
                <c:formatCode>General</c:formatCode>
                <c:ptCount val="51"/>
                <c:pt idx="0">
                  <c:v>0.57550000000000001</c:v>
                </c:pt>
                <c:pt idx="1">
                  <c:v>0.56179999999999997</c:v>
                </c:pt>
                <c:pt idx="2">
                  <c:v>0.54610000000000003</c:v>
                </c:pt>
                <c:pt idx="3">
                  <c:v>0.53069999999999995</c:v>
                </c:pt>
                <c:pt idx="4">
                  <c:v>0.51570000000000005</c:v>
                </c:pt>
                <c:pt idx="5">
                  <c:v>0.501</c:v>
                </c:pt>
                <c:pt idx="6">
                  <c:v>0.48670000000000002</c:v>
                </c:pt>
                <c:pt idx="7">
                  <c:v>0.47270000000000001</c:v>
                </c:pt>
                <c:pt idx="8">
                  <c:v>0.45900000000000002</c:v>
                </c:pt>
                <c:pt idx="9">
                  <c:v>0.44569999999999999</c:v>
                </c:pt>
                <c:pt idx="10">
                  <c:v>0.43269999999999997</c:v>
                </c:pt>
                <c:pt idx="11">
                  <c:v>0.42</c:v>
                </c:pt>
                <c:pt idx="12">
                  <c:v>0.40760000000000002</c:v>
                </c:pt>
                <c:pt idx="13">
                  <c:v>0.39550000000000002</c:v>
                </c:pt>
                <c:pt idx="14">
                  <c:v>0.38369999999999999</c:v>
                </c:pt>
                <c:pt idx="15">
                  <c:v>0.37219999999999998</c:v>
                </c:pt>
                <c:pt idx="16">
                  <c:v>0.36099999999999999</c:v>
                </c:pt>
                <c:pt idx="17">
                  <c:v>0.35010000000000002</c:v>
                </c:pt>
                <c:pt idx="18">
                  <c:v>0.33939999999999998</c:v>
                </c:pt>
                <c:pt idx="19">
                  <c:v>0.32900000000000001</c:v>
                </c:pt>
                <c:pt idx="20">
                  <c:v>0.31879999999999997</c:v>
                </c:pt>
                <c:pt idx="21">
                  <c:v>0.30880000000000002</c:v>
                </c:pt>
                <c:pt idx="22">
                  <c:v>0.29909999999999998</c:v>
                </c:pt>
                <c:pt idx="23">
                  <c:v>0.28970000000000001</c:v>
                </c:pt>
                <c:pt idx="24">
                  <c:v>0.28039999999999998</c:v>
                </c:pt>
                <c:pt idx="25">
                  <c:v>0.27139999999999997</c:v>
                </c:pt>
                <c:pt idx="26">
                  <c:v>0.26269999999999999</c:v>
                </c:pt>
                <c:pt idx="27">
                  <c:v>0.25409999999999999</c:v>
                </c:pt>
                <c:pt idx="28">
                  <c:v>0.24579999999999999</c:v>
                </c:pt>
                <c:pt idx="29">
                  <c:v>0.23769999999999999</c:v>
                </c:pt>
                <c:pt idx="30">
                  <c:v>0.22989999999999999</c:v>
                </c:pt>
                <c:pt idx="31">
                  <c:v>0.2223</c:v>
                </c:pt>
                <c:pt idx="32">
                  <c:v>0.21479999999999999</c:v>
                </c:pt>
                <c:pt idx="33">
                  <c:v>0.20760000000000001</c:v>
                </c:pt>
                <c:pt idx="34">
                  <c:v>0.2006</c:v>
                </c:pt>
                <c:pt idx="35">
                  <c:v>0.1938</c:v>
                </c:pt>
                <c:pt idx="36">
                  <c:v>0.18720000000000001</c:v>
                </c:pt>
                <c:pt idx="37">
                  <c:v>0.1807</c:v>
                </c:pt>
                <c:pt idx="38">
                  <c:v>0.17449999999999999</c:v>
                </c:pt>
                <c:pt idx="39">
                  <c:v>0.16850000000000001</c:v>
                </c:pt>
                <c:pt idx="40">
                  <c:v>0.16259999999999999</c:v>
                </c:pt>
                <c:pt idx="41">
                  <c:v>0.15690000000000001</c:v>
                </c:pt>
                <c:pt idx="42">
                  <c:v>0.15140000000000001</c:v>
                </c:pt>
                <c:pt idx="43">
                  <c:v>0.14599999999999999</c:v>
                </c:pt>
                <c:pt idx="44">
                  <c:v>0.14080000000000001</c:v>
                </c:pt>
                <c:pt idx="45">
                  <c:v>0.1358</c:v>
                </c:pt>
                <c:pt idx="46">
                  <c:v>0.13089999999999999</c:v>
                </c:pt>
                <c:pt idx="47">
                  <c:v>0.12620000000000001</c:v>
                </c:pt>
                <c:pt idx="48">
                  <c:v>0.1217</c:v>
                </c:pt>
                <c:pt idx="49">
                  <c:v>0.1173</c:v>
                </c:pt>
                <c:pt idx="50">
                  <c:v>0.113</c:v>
                </c:pt>
              </c:numCache>
            </c:numRef>
          </c:yVal>
          <c:smooth val="0"/>
        </c:ser>
        <c:ser>
          <c:idx val="4"/>
          <c:order val="3"/>
          <c:tx>
            <c:v>Our Z direction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OlaCoquina3!$H$41:$H$91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OlaCoquina3!$K$41:$K$91</c:f>
              <c:numCache>
                <c:formatCode>General</c:formatCode>
                <c:ptCount val="51"/>
                <c:pt idx="0">
                  <c:v>0.55100000000000005</c:v>
                </c:pt>
                <c:pt idx="1">
                  <c:v>0.54049999999999998</c:v>
                </c:pt>
                <c:pt idx="2">
                  <c:v>0.52810000000000001</c:v>
                </c:pt>
                <c:pt idx="3">
                  <c:v>0.51580000000000004</c:v>
                </c:pt>
                <c:pt idx="4">
                  <c:v>0.50370000000000004</c:v>
                </c:pt>
                <c:pt idx="5">
                  <c:v>0.49180000000000001</c:v>
                </c:pt>
                <c:pt idx="6">
                  <c:v>0.48010000000000003</c:v>
                </c:pt>
                <c:pt idx="7">
                  <c:v>0.46860000000000002</c:v>
                </c:pt>
                <c:pt idx="8">
                  <c:v>0.45729999999999998</c:v>
                </c:pt>
                <c:pt idx="9">
                  <c:v>0.4461</c:v>
                </c:pt>
                <c:pt idx="10">
                  <c:v>0.43519999999999998</c:v>
                </c:pt>
                <c:pt idx="11">
                  <c:v>0.42459999999999998</c:v>
                </c:pt>
                <c:pt idx="12">
                  <c:v>0.41410000000000002</c:v>
                </c:pt>
                <c:pt idx="13">
                  <c:v>0.40379999999999999</c:v>
                </c:pt>
                <c:pt idx="14">
                  <c:v>0.39369999999999999</c:v>
                </c:pt>
                <c:pt idx="15">
                  <c:v>0.38379999999999997</c:v>
                </c:pt>
                <c:pt idx="16">
                  <c:v>0.37409999999999999</c:v>
                </c:pt>
                <c:pt idx="17">
                  <c:v>0.36459999999999998</c:v>
                </c:pt>
                <c:pt idx="18">
                  <c:v>0.3553</c:v>
                </c:pt>
                <c:pt idx="19">
                  <c:v>0.34610000000000002</c:v>
                </c:pt>
                <c:pt idx="20">
                  <c:v>0.3372</c:v>
                </c:pt>
                <c:pt idx="21">
                  <c:v>0.32840000000000003</c:v>
                </c:pt>
                <c:pt idx="22">
                  <c:v>0.31990000000000002</c:v>
                </c:pt>
                <c:pt idx="23">
                  <c:v>0.3115</c:v>
                </c:pt>
                <c:pt idx="24">
                  <c:v>0.30330000000000001</c:v>
                </c:pt>
                <c:pt idx="25">
                  <c:v>0.29530000000000001</c:v>
                </c:pt>
                <c:pt idx="26">
                  <c:v>0.28739999999999999</c:v>
                </c:pt>
                <c:pt idx="27">
                  <c:v>0.2797</c:v>
                </c:pt>
                <c:pt idx="28">
                  <c:v>0.2722</c:v>
                </c:pt>
                <c:pt idx="29">
                  <c:v>0.26479999999999998</c:v>
                </c:pt>
                <c:pt idx="30">
                  <c:v>0.2576</c:v>
                </c:pt>
                <c:pt idx="31">
                  <c:v>0.2505</c:v>
                </c:pt>
                <c:pt idx="32">
                  <c:v>0.24360000000000001</c:v>
                </c:pt>
                <c:pt idx="33">
                  <c:v>0.23680000000000001</c:v>
                </c:pt>
                <c:pt idx="34">
                  <c:v>0.23019999999999999</c:v>
                </c:pt>
                <c:pt idx="35">
                  <c:v>0.22370000000000001</c:v>
                </c:pt>
                <c:pt idx="36">
                  <c:v>0.21740000000000001</c:v>
                </c:pt>
                <c:pt idx="37">
                  <c:v>0.21129999999999999</c:v>
                </c:pt>
                <c:pt idx="38">
                  <c:v>0.20530000000000001</c:v>
                </c:pt>
                <c:pt idx="39">
                  <c:v>0.19939999999999999</c:v>
                </c:pt>
                <c:pt idx="40">
                  <c:v>0.19370000000000001</c:v>
                </c:pt>
                <c:pt idx="41">
                  <c:v>0.18809999999999999</c:v>
                </c:pt>
                <c:pt idx="42">
                  <c:v>0.18260000000000001</c:v>
                </c:pt>
                <c:pt idx="43">
                  <c:v>0.17730000000000001</c:v>
                </c:pt>
                <c:pt idx="44">
                  <c:v>0.1721</c:v>
                </c:pt>
                <c:pt idx="45">
                  <c:v>0.16700000000000001</c:v>
                </c:pt>
                <c:pt idx="46">
                  <c:v>0.16209999999999999</c:v>
                </c:pt>
                <c:pt idx="47">
                  <c:v>0.15740000000000001</c:v>
                </c:pt>
                <c:pt idx="48">
                  <c:v>0.1527</c:v>
                </c:pt>
                <c:pt idx="49">
                  <c:v>0.1482</c:v>
                </c:pt>
                <c:pt idx="50">
                  <c:v>0.14380000000000001</c:v>
                </c:pt>
              </c:numCache>
            </c:numRef>
          </c:yVal>
          <c:smooth val="0"/>
        </c:ser>
        <c:ser>
          <c:idx val="6"/>
          <c:order val="4"/>
          <c:tx>
            <c:v>Berea CT</c:v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Berea_256!$F$5:$F$55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Berea_256!$I$5:$I$55</c:f>
              <c:numCache>
                <c:formatCode>General</c:formatCode>
                <c:ptCount val="51"/>
                <c:pt idx="0">
                  <c:v>0.80120000000000002</c:v>
                </c:pt>
                <c:pt idx="1">
                  <c:v>0.76910000000000001</c:v>
                </c:pt>
                <c:pt idx="2">
                  <c:v>0.7349</c:v>
                </c:pt>
                <c:pt idx="3">
                  <c:v>0.70209999999999995</c:v>
                </c:pt>
                <c:pt idx="4">
                  <c:v>0.67069999999999996</c:v>
                </c:pt>
                <c:pt idx="5">
                  <c:v>0.64039999999999997</c:v>
                </c:pt>
                <c:pt idx="6">
                  <c:v>0.61119999999999997</c:v>
                </c:pt>
                <c:pt idx="7">
                  <c:v>0.58320000000000005</c:v>
                </c:pt>
                <c:pt idx="8">
                  <c:v>0.55630000000000002</c:v>
                </c:pt>
                <c:pt idx="9">
                  <c:v>0.53049999999999997</c:v>
                </c:pt>
                <c:pt idx="10">
                  <c:v>0.50580000000000003</c:v>
                </c:pt>
                <c:pt idx="11">
                  <c:v>0.48209999999999997</c:v>
                </c:pt>
                <c:pt idx="12">
                  <c:v>0.45950000000000002</c:v>
                </c:pt>
                <c:pt idx="13">
                  <c:v>0.43790000000000001</c:v>
                </c:pt>
                <c:pt idx="14">
                  <c:v>0.41739999999999999</c:v>
                </c:pt>
                <c:pt idx="15">
                  <c:v>0.39779999999999999</c:v>
                </c:pt>
                <c:pt idx="16">
                  <c:v>0.37919999999999998</c:v>
                </c:pt>
                <c:pt idx="17">
                  <c:v>0.36149999999999999</c:v>
                </c:pt>
                <c:pt idx="18">
                  <c:v>0.34470000000000001</c:v>
                </c:pt>
                <c:pt idx="19">
                  <c:v>0.32869999999999999</c:v>
                </c:pt>
                <c:pt idx="20">
                  <c:v>0.3135</c:v>
                </c:pt>
                <c:pt idx="21">
                  <c:v>0.29899999999999999</c:v>
                </c:pt>
                <c:pt idx="22">
                  <c:v>0.28520000000000001</c:v>
                </c:pt>
                <c:pt idx="23">
                  <c:v>0.27210000000000001</c:v>
                </c:pt>
                <c:pt idx="24">
                  <c:v>0.2596</c:v>
                </c:pt>
                <c:pt idx="25">
                  <c:v>0.2477</c:v>
                </c:pt>
                <c:pt idx="26">
                  <c:v>0.23630000000000001</c:v>
                </c:pt>
                <c:pt idx="27">
                  <c:v>0.22539999999999999</c:v>
                </c:pt>
                <c:pt idx="28">
                  <c:v>0.21510000000000001</c:v>
                </c:pt>
                <c:pt idx="29">
                  <c:v>0.20519999999999999</c:v>
                </c:pt>
                <c:pt idx="30">
                  <c:v>0.1958</c:v>
                </c:pt>
                <c:pt idx="31">
                  <c:v>0.18679999999999999</c:v>
                </c:pt>
                <c:pt idx="32">
                  <c:v>0.17829999999999999</c:v>
                </c:pt>
                <c:pt idx="33">
                  <c:v>0.1701</c:v>
                </c:pt>
                <c:pt idx="34">
                  <c:v>0.1623</c:v>
                </c:pt>
                <c:pt idx="35">
                  <c:v>0.15479999999999999</c:v>
                </c:pt>
                <c:pt idx="36">
                  <c:v>0.1477</c:v>
                </c:pt>
                <c:pt idx="37">
                  <c:v>0.1409</c:v>
                </c:pt>
                <c:pt idx="38">
                  <c:v>0.13439999999999999</c:v>
                </c:pt>
                <c:pt idx="39">
                  <c:v>0.12820000000000001</c:v>
                </c:pt>
                <c:pt idx="40">
                  <c:v>0.12230000000000001</c:v>
                </c:pt>
                <c:pt idx="41">
                  <c:v>0.1168</c:v>
                </c:pt>
                <c:pt idx="42">
                  <c:v>0.1114</c:v>
                </c:pt>
                <c:pt idx="43">
                  <c:v>0.10630000000000001</c:v>
                </c:pt>
                <c:pt idx="44">
                  <c:v>0.10150000000000001</c:v>
                </c:pt>
                <c:pt idx="45">
                  <c:v>9.6860000000000002E-2</c:v>
                </c:pt>
                <c:pt idx="46">
                  <c:v>9.2439999999999994E-2</c:v>
                </c:pt>
                <c:pt idx="47">
                  <c:v>8.8209999999999997E-2</c:v>
                </c:pt>
                <c:pt idx="48">
                  <c:v>8.4169999999999995E-2</c:v>
                </c:pt>
                <c:pt idx="49">
                  <c:v>8.0299999999999996E-2</c:v>
                </c:pt>
                <c:pt idx="50">
                  <c:v>7.6609999999999998E-2</c:v>
                </c:pt>
              </c:numCache>
            </c:numRef>
          </c:yVal>
          <c:smooth val="0"/>
        </c:ser>
        <c:ser>
          <c:idx val="7"/>
          <c:order val="5"/>
          <c:tx>
            <c:v>Berea model</c:v>
          </c:tx>
          <c:spPr>
            <a:ln w="1270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Berea_256!$F$5:$F$55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xVal>
          <c:yVal>
            <c:numRef>
              <c:f>Berea_256!$L$5:$L$55</c:f>
              <c:numCache>
                <c:formatCode>General</c:formatCode>
                <c:ptCount val="51"/>
                <c:pt idx="0">
                  <c:v>0.79059999999999997</c:v>
                </c:pt>
                <c:pt idx="1">
                  <c:v>0.76280000000000003</c:v>
                </c:pt>
                <c:pt idx="2">
                  <c:v>0.7329</c:v>
                </c:pt>
                <c:pt idx="3">
                  <c:v>0.7046</c:v>
                </c:pt>
                <c:pt idx="4">
                  <c:v>0.67789999999999995</c:v>
                </c:pt>
                <c:pt idx="5">
                  <c:v>0.65239999999999998</c:v>
                </c:pt>
                <c:pt idx="6">
                  <c:v>0.62780000000000002</c:v>
                </c:pt>
                <c:pt idx="7">
                  <c:v>0.60370000000000001</c:v>
                </c:pt>
                <c:pt idx="8">
                  <c:v>0.58030000000000004</c:v>
                </c:pt>
                <c:pt idx="9">
                  <c:v>0.55730000000000002</c:v>
                </c:pt>
                <c:pt idx="10">
                  <c:v>0.53490000000000004</c:v>
                </c:pt>
                <c:pt idx="11">
                  <c:v>0.5131</c:v>
                </c:pt>
                <c:pt idx="12">
                  <c:v>0.49170000000000003</c:v>
                </c:pt>
                <c:pt idx="13">
                  <c:v>0.47089999999999999</c:v>
                </c:pt>
                <c:pt idx="14">
                  <c:v>0.45069999999999999</c:v>
                </c:pt>
                <c:pt idx="15">
                  <c:v>0.43109999999999998</c:v>
                </c:pt>
                <c:pt idx="16">
                  <c:v>0.41220000000000001</c:v>
                </c:pt>
                <c:pt idx="17">
                  <c:v>0.39400000000000002</c:v>
                </c:pt>
                <c:pt idx="18">
                  <c:v>0.3765</c:v>
                </c:pt>
                <c:pt idx="19">
                  <c:v>0.35980000000000001</c:v>
                </c:pt>
                <c:pt idx="20">
                  <c:v>0.34379999999999999</c:v>
                </c:pt>
                <c:pt idx="21">
                  <c:v>0.32869999999999999</c:v>
                </c:pt>
                <c:pt idx="22">
                  <c:v>0.31430000000000002</c:v>
                </c:pt>
                <c:pt idx="23">
                  <c:v>0.30059999999999998</c:v>
                </c:pt>
                <c:pt idx="24">
                  <c:v>0.28770000000000001</c:v>
                </c:pt>
                <c:pt idx="25">
                  <c:v>0.27529999999999999</c:v>
                </c:pt>
                <c:pt idx="26">
                  <c:v>0.2636</c:v>
                </c:pt>
                <c:pt idx="27">
                  <c:v>0.25240000000000001</c:v>
                </c:pt>
                <c:pt idx="28">
                  <c:v>0.2417</c:v>
                </c:pt>
                <c:pt idx="29">
                  <c:v>0.23150000000000001</c:v>
                </c:pt>
                <c:pt idx="30">
                  <c:v>0.22170000000000001</c:v>
                </c:pt>
                <c:pt idx="31">
                  <c:v>0.2122</c:v>
                </c:pt>
                <c:pt idx="32">
                  <c:v>0.20319999999999999</c:v>
                </c:pt>
                <c:pt idx="33">
                  <c:v>0.19450000000000001</c:v>
                </c:pt>
                <c:pt idx="34">
                  <c:v>0.1862</c:v>
                </c:pt>
                <c:pt idx="35">
                  <c:v>0.1782</c:v>
                </c:pt>
                <c:pt idx="36">
                  <c:v>0.17050000000000001</c:v>
                </c:pt>
                <c:pt idx="37">
                  <c:v>0.16320000000000001</c:v>
                </c:pt>
                <c:pt idx="38">
                  <c:v>0.15609999999999999</c:v>
                </c:pt>
                <c:pt idx="39">
                  <c:v>0.14929999999999999</c:v>
                </c:pt>
                <c:pt idx="40">
                  <c:v>0.1429</c:v>
                </c:pt>
                <c:pt idx="41">
                  <c:v>0.13669999999999999</c:v>
                </c:pt>
                <c:pt idx="42">
                  <c:v>0.1308</c:v>
                </c:pt>
                <c:pt idx="43">
                  <c:v>0.12509999999999999</c:v>
                </c:pt>
                <c:pt idx="44">
                  <c:v>0.1198</c:v>
                </c:pt>
                <c:pt idx="45">
                  <c:v>0.11459999999999999</c:v>
                </c:pt>
                <c:pt idx="46">
                  <c:v>0.10970000000000001</c:v>
                </c:pt>
                <c:pt idx="47">
                  <c:v>0.105</c:v>
                </c:pt>
                <c:pt idx="48">
                  <c:v>0.10050000000000001</c:v>
                </c:pt>
                <c:pt idx="49">
                  <c:v>9.622E-2</c:v>
                </c:pt>
                <c:pt idx="50">
                  <c:v>9.2119999999999994E-2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11032"/>
        <c:axId val="3828336"/>
        <c:extLst/>
      </c:scatterChart>
      <c:valAx>
        <c:axId val="184911032"/>
        <c:scaling>
          <c:orientation val="minMax"/>
          <c:max val="5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8336"/>
        <c:crosses val="autoZero"/>
        <c:crossBetween val="midCat"/>
      </c:valAx>
      <c:valAx>
        <c:axId val="3828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11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0376736111111107"/>
          <c:y val="0.15987420634920635"/>
          <c:w val="0.39623263888888882"/>
          <c:h val="0.4687532808398950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/>
              <a:t>Shape factor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Ola's model</c:v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OlaCoquina3!$B$194:$B$224</c:f>
              <c:numCache>
                <c:formatCode>0.00E+00</c:formatCode>
                <c:ptCount val="31"/>
                <c:pt idx="0">
                  <c:v>8.3766299999999995E-3</c:v>
                </c:pt>
                <c:pt idx="1">
                  <c:v>1.0302445667000001E-2</c:v>
                </c:pt>
                <c:pt idx="2">
                  <c:v>1.2228261333E-2</c:v>
                </c:pt>
                <c:pt idx="3">
                  <c:v>1.4154076999999999E-2</c:v>
                </c:pt>
                <c:pt idx="4">
                  <c:v>1.6079892666999999E-2</c:v>
                </c:pt>
                <c:pt idx="5">
                  <c:v>1.8005708333000001E-2</c:v>
                </c:pt>
                <c:pt idx="6">
                  <c:v>1.9931523999999999E-2</c:v>
                </c:pt>
                <c:pt idx="7">
                  <c:v>2.1857339667E-2</c:v>
                </c:pt>
                <c:pt idx="8">
                  <c:v>2.3783155332999999E-2</c:v>
                </c:pt>
                <c:pt idx="9">
                  <c:v>2.5708971000000001E-2</c:v>
                </c:pt>
                <c:pt idx="10">
                  <c:v>2.7634786666999998E-2</c:v>
                </c:pt>
                <c:pt idx="11">
                  <c:v>2.9560602333000001E-2</c:v>
                </c:pt>
                <c:pt idx="12">
                  <c:v>3.1486418000000002E-2</c:v>
                </c:pt>
                <c:pt idx="13">
                  <c:v>3.3412233667000003E-2</c:v>
                </c:pt>
                <c:pt idx="14">
                  <c:v>3.5338049332999999E-2</c:v>
                </c:pt>
                <c:pt idx="15">
                  <c:v>3.7263865E-2</c:v>
                </c:pt>
                <c:pt idx="16">
                  <c:v>3.9189680667000001E-2</c:v>
                </c:pt>
                <c:pt idx="17">
                  <c:v>4.1115496332999997E-2</c:v>
                </c:pt>
                <c:pt idx="18">
                  <c:v>4.3041311999999998E-2</c:v>
                </c:pt>
                <c:pt idx="19">
                  <c:v>4.4967127666999999E-2</c:v>
                </c:pt>
                <c:pt idx="20">
                  <c:v>4.6892943333000002E-2</c:v>
                </c:pt>
                <c:pt idx="21">
                  <c:v>4.8818759000000003E-2</c:v>
                </c:pt>
                <c:pt idx="22">
                  <c:v>5.0744574666999998E-2</c:v>
                </c:pt>
                <c:pt idx="23">
                  <c:v>5.2670390333E-2</c:v>
                </c:pt>
                <c:pt idx="24">
                  <c:v>5.4596206000000001E-2</c:v>
                </c:pt>
                <c:pt idx="25">
                  <c:v>5.6522021667000003E-2</c:v>
                </c:pt>
                <c:pt idx="26">
                  <c:v>5.8447837332999998E-2</c:v>
                </c:pt>
                <c:pt idx="27">
                  <c:v>6.0373652999999999E-2</c:v>
                </c:pt>
                <c:pt idx="28">
                  <c:v>6.2299468667000001E-2</c:v>
                </c:pt>
                <c:pt idx="29">
                  <c:v>6.4225284332999996E-2</c:v>
                </c:pt>
                <c:pt idx="30">
                  <c:v>6.6151100000000004E-2</c:v>
                </c:pt>
              </c:numCache>
            </c:numRef>
          </c:xVal>
          <c:yVal>
            <c:numRef>
              <c:f>OlaCoquina3!$D$194:$D$224</c:f>
              <c:numCache>
                <c:formatCode>0.00E+00</c:formatCode>
                <c:ptCount val="31"/>
                <c:pt idx="0">
                  <c:v>1.7480892141000001E-4</c:v>
                </c:pt>
                <c:pt idx="1">
                  <c:v>5.7892997834999997E-6</c:v>
                </c:pt>
                <c:pt idx="2">
                  <c:v>1.2002243187E-5</c:v>
                </c:pt>
                <c:pt idx="3">
                  <c:v>1.3767241382E-4</c:v>
                </c:pt>
                <c:pt idx="4">
                  <c:v>2.6207137235000001E-4</c:v>
                </c:pt>
                <c:pt idx="5">
                  <c:v>5.4588889783000003E-4</c:v>
                </c:pt>
                <c:pt idx="6">
                  <c:v>6.8601865121000003E-3</c:v>
                </c:pt>
                <c:pt idx="7">
                  <c:v>2.7706757847000001E-3</c:v>
                </c:pt>
                <c:pt idx="8">
                  <c:v>2.1575306748000001E-2</c:v>
                </c:pt>
                <c:pt idx="9">
                  <c:v>1.0399978035E-2</c:v>
                </c:pt>
                <c:pt idx="10">
                  <c:v>4.6087791029999998E-2</c:v>
                </c:pt>
                <c:pt idx="11">
                  <c:v>5.5421274415999998E-2</c:v>
                </c:pt>
                <c:pt idx="12">
                  <c:v>8.2145090584999997E-2</c:v>
                </c:pt>
                <c:pt idx="13">
                  <c:v>7.7317791378000003E-2</c:v>
                </c:pt>
                <c:pt idx="14">
                  <c:v>8.7817921078000002E-2</c:v>
                </c:pt>
                <c:pt idx="15">
                  <c:v>7.6448116671000002E-2</c:v>
                </c:pt>
                <c:pt idx="16">
                  <c:v>8.5843030941000001E-2</c:v>
                </c:pt>
                <c:pt idx="17">
                  <c:v>8.1736597426999999E-2</c:v>
                </c:pt>
                <c:pt idx="18">
                  <c:v>7.2975692347999999E-2</c:v>
                </c:pt>
                <c:pt idx="19">
                  <c:v>8.0400091287E-2</c:v>
                </c:pt>
                <c:pt idx="20">
                  <c:v>5.8982383876000001E-2</c:v>
                </c:pt>
                <c:pt idx="21">
                  <c:v>5.7741211197999999E-2</c:v>
                </c:pt>
                <c:pt idx="22">
                  <c:v>3.2849335569E-2</c:v>
                </c:pt>
                <c:pt idx="23">
                  <c:v>2.7495233277999999E-2</c:v>
                </c:pt>
                <c:pt idx="24">
                  <c:v>1.468208645E-2</c:v>
                </c:pt>
                <c:pt idx="25">
                  <c:v>8.2925351400999995E-3</c:v>
                </c:pt>
                <c:pt idx="26">
                  <c:v>5.0430455550000003E-3</c:v>
                </c:pt>
                <c:pt idx="27">
                  <c:v>3.2250631786999999E-3</c:v>
                </c:pt>
                <c:pt idx="28">
                  <c:v>2.1224122831000002E-3</c:v>
                </c:pt>
                <c:pt idx="29">
                  <c:v>2.9553592369000001E-4</c:v>
                </c:pt>
                <c:pt idx="30">
                  <c:v>3.3338015879999999E-4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3B7D-47C3-9377-84BEA14AD2A7}"/>
            </c:ext>
          </c:extLst>
        </c:ser>
        <c:ser>
          <c:idx val="0"/>
          <c:order val="1"/>
          <c:tx>
            <c:v>Our model</c:v>
          </c:tx>
          <c:spPr>
            <a:ln w="12700"/>
            <a:effectLst/>
          </c:spPr>
          <c:marker>
            <c:symbol val="none"/>
          </c:marker>
          <c:xVal>
            <c:numRef>
              <c:f>OlaCoquina3!$H$194:$H$224</c:f>
              <c:numCache>
                <c:formatCode>0.00E+00</c:formatCode>
                <c:ptCount val="31"/>
                <c:pt idx="0">
                  <c:v>6.5820499999999999E-3</c:v>
                </c:pt>
                <c:pt idx="1">
                  <c:v>8.7258383333000001E-3</c:v>
                </c:pt>
                <c:pt idx="2">
                  <c:v>1.0869626667000001E-2</c:v>
                </c:pt>
                <c:pt idx="3">
                  <c:v>1.3013415E-2</c:v>
                </c:pt>
                <c:pt idx="4">
                  <c:v>1.5157203333E-2</c:v>
                </c:pt>
                <c:pt idx="5">
                  <c:v>1.7300991666999999E-2</c:v>
                </c:pt>
                <c:pt idx="6">
                  <c:v>1.9444779999999998E-2</c:v>
                </c:pt>
                <c:pt idx="7">
                  <c:v>2.1588568333000002E-2</c:v>
                </c:pt>
                <c:pt idx="8">
                  <c:v>2.3732356667E-2</c:v>
                </c:pt>
                <c:pt idx="9">
                  <c:v>2.5876145E-2</c:v>
                </c:pt>
                <c:pt idx="10">
                  <c:v>2.8019933332999999E-2</c:v>
                </c:pt>
                <c:pt idx="11">
                  <c:v>3.0163721667000001E-2</c:v>
                </c:pt>
                <c:pt idx="12">
                  <c:v>3.2307509999999998E-2</c:v>
                </c:pt>
                <c:pt idx="13">
                  <c:v>3.4451298333000001E-2</c:v>
                </c:pt>
                <c:pt idx="14">
                  <c:v>3.6595086667000003E-2</c:v>
                </c:pt>
                <c:pt idx="15">
                  <c:v>3.8738874999999999E-2</c:v>
                </c:pt>
                <c:pt idx="16">
                  <c:v>4.0882663333000002E-2</c:v>
                </c:pt>
                <c:pt idx="17">
                  <c:v>4.3026451666999997E-2</c:v>
                </c:pt>
                <c:pt idx="18">
                  <c:v>4.517024E-2</c:v>
                </c:pt>
                <c:pt idx="19">
                  <c:v>4.7314028332999997E-2</c:v>
                </c:pt>
                <c:pt idx="20">
                  <c:v>4.9457816666999999E-2</c:v>
                </c:pt>
                <c:pt idx="21">
                  <c:v>5.1601605000000002E-2</c:v>
                </c:pt>
                <c:pt idx="22">
                  <c:v>5.3745393332999998E-2</c:v>
                </c:pt>
                <c:pt idx="23">
                  <c:v>5.5889181667E-2</c:v>
                </c:pt>
                <c:pt idx="24">
                  <c:v>5.8032970000000003E-2</c:v>
                </c:pt>
                <c:pt idx="25">
                  <c:v>6.0176758332999999E-2</c:v>
                </c:pt>
                <c:pt idx="26">
                  <c:v>6.2320546667000001E-2</c:v>
                </c:pt>
                <c:pt idx="27">
                  <c:v>6.4464334999999998E-2</c:v>
                </c:pt>
                <c:pt idx="28">
                  <c:v>6.6608123332999994E-2</c:v>
                </c:pt>
                <c:pt idx="29">
                  <c:v>6.8751911666999996E-2</c:v>
                </c:pt>
                <c:pt idx="30">
                  <c:v>7.0895700000000006E-2</c:v>
                </c:pt>
              </c:numCache>
            </c:numRef>
          </c:xVal>
          <c:yVal>
            <c:numRef>
              <c:f>OlaCoquina3!$J$194:$J$224</c:f>
              <c:numCache>
                <c:formatCode>0.00E+00</c:formatCode>
                <c:ptCount val="31"/>
                <c:pt idx="0">
                  <c:v>1.3320399185E-7</c:v>
                </c:pt>
                <c:pt idx="1">
                  <c:v>0</c:v>
                </c:pt>
                <c:pt idx="2">
                  <c:v>2.9304912307000001E-5</c:v>
                </c:pt>
                <c:pt idx="3">
                  <c:v>5.1416815707999997E-5</c:v>
                </c:pt>
                <c:pt idx="4">
                  <c:v>5.2562438318999995E-4</c:v>
                </c:pt>
                <c:pt idx="5">
                  <c:v>2.2054635506E-3</c:v>
                </c:pt>
                <c:pt idx="6">
                  <c:v>3.1849116443999998E-3</c:v>
                </c:pt>
                <c:pt idx="7">
                  <c:v>4.9478706874999997E-3</c:v>
                </c:pt>
                <c:pt idx="8">
                  <c:v>2.5737325092999998E-2</c:v>
                </c:pt>
                <c:pt idx="9">
                  <c:v>2.9617835113E-2</c:v>
                </c:pt>
                <c:pt idx="10">
                  <c:v>4.2574756126999999E-2</c:v>
                </c:pt>
                <c:pt idx="11">
                  <c:v>7.3740023771999993E-2</c:v>
                </c:pt>
                <c:pt idx="12">
                  <c:v>9.1635450724000006E-2</c:v>
                </c:pt>
                <c:pt idx="13">
                  <c:v>0.11640333761</c:v>
                </c:pt>
                <c:pt idx="14">
                  <c:v>0.11198413538</c:v>
                </c:pt>
                <c:pt idx="15">
                  <c:v>9.1682611982999998E-2</c:v>
                </c:pt>
                <c:pt idx="16">
                  <c:v>9.0880059050000003E-2</c:v>
                </c:pt>
                <c:pt idx="17">
                  <c:v>9.9361308166000001E-2</c:v>
                </c:pt>
                <c:pt idx="18">
                  <c:v>7.288736405E-2</c:v>
                </c:pt>
                <c:pt idx="19">
                  <c:v>3.2504759680000002E-2</c:v>
                </c:pt>
                <c:pt idx="20">
                  <c:v>3.8739531245E-2</c:v>
                </c:pt>
                <c:pt idx="21">
                  <c:v>2.5214243022E-2</c:v>
                </c:pt>
                <c:pt idx="22">
                  <c:v>1.5863962677E-2</c:v>
                </c:pt>
                <c:pt idx="23">
                  <c:v>1.594375084E-2</c:v>
                </c:pt>
                <c:pt idx="24">
                  <c:v>7.5670641934000001E-3</c:v>
                </c:pt>
                <c:pt idx="25">
                  <c:v>4.1650295665000003E-3</c:v>
                </c:pt>
                <c:pt idx="26">
                  <c:v>1.9522421823999999E-3</c:v>
                </c:pt>
                <c:pt idx="27">
                  <c:v>3.6244832714000001E-4</c:v>
                </c:pt>
                <c:pt idx="28">
                  <c:v>1.3320399184000001E-7</c:v>
                </c:pt>
                <c:pt idx="29">
                  <c:v>7.9789325023000001E-5</c:v>
                </c:pt>
                <c:pt idx="30">
                  <c:v>1.5811346518E-4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3B7D-47C3-9377-84BEA14AD2A7}"/>
            </c:ext>
          </c:extLst>
        </c:ser>
        <c:ser>
          <c:idx val="2"/>
          <c:order val="2"/>
          <c:tx>
            <c:v>model2</c:v>
          </c:tx>
          <c:spPr>
            <a:ln w="12700"/>
          </c:spPr>
          <c:marker>
            <c:symbol val="none"/>
          </c:marker>
          <c:xVal>
            <c:numRef>
              <c:f>OlaCoquina3!$M$194:$M$223</c:f>
              <c:numCache>
                <c:formatCode>0.00E+00</c:formatCode>
                <c:ptCount val="30"/>
                <c:pt idx="0">
                  <c:v>7.2564200000000004E-3</c:v>
                </c:pt>
                <c:pt idx="1">
                  <c:v>9.3777293333E-3</c:v>
                </c:pt>
                <c:pt idx="2">
                  <c:v>1.1499038667E-2</c:v>
                </c:pt>
                <c:pt idx="3">
                  <c:v>1.3620347999999999E-2</c:v>
                </c:pt>
                <c:pt idx="4">
                  <c:v>1.5741657332999998E-2</c:v>
                </c:pt>
                <c:pt idx="5">
                  <c:v>1.7862966667000001E-2</c:v>
                </c:pt>
                <c:pt idx="6">
                  <c:v>1.9984275999999999E-2</c:v>
                </c:pt>
                <c:pt idx="7">
                  <c:v>2.2105585333E-2</c:v>
                </c:pt>
                <c:pt idx="8">
                  <c:v>2.4226894666999999E-2</c:v>
                </c:pt>
                <c:pt idx="9">
                  <c:v>2.6348204E-2</c:v>
                </c:pt>
                <c:pt idx="10">
                  <c:v>2.8469513333000001E-2</c:v>
                </c:pt>
                <c:pt idx="11">
                  <c:v>3.0590822667000001E-2</c:v>
                </c:pt>
                <c:pt idx="12">
                  <c:v>3.2712131999999998E-2</c:v>
                </c:pt>
                <c:pt idx="13">
                  <c:v>3.4833441333000002E-2</c:v>
                </c:pt>
                <c:pt idx="14">
                  <c:v>3.6954750666999998E-2</c:v>
                </c:pt>
                <c:pt idx="15">
                  <c:v>3.9076060000000003E-2</c:v>
                </c:pt>
                <c:pt idx="16">
                  <c:v>4.1197369333E-2</c:v>
                </c:pt>
                <c:pt idx="17">
                  <c:v>4.3318678667000003E-2</c:v>
                </c:pt>
                <c:pt idx="18">
                  <c:v>4.5439988000000001E-2</c:v>
                </c:pt>
                <c:pt idx="19">
                  <c:v>4.7561297332999998E-2</c:v>
                </c:pt>
                <c:pt idx="20">
                  <c:v>4.9682606667000001E-2</c:v>
                </c:pt>
                <c:pt idx="21">
                  <c:v>5.1803915999999998E-2</c:v>
                </c:pt>
                <c:pt idx="22">
                  <c:v>5.3925225333000003E-2</c:v>
                </c:pt>
                <c:pt idx="23">
                  <c:v>5.6046534666999999E-2</c:v>
                </c:pt>
                <c:pt idx="24">
                  <c:v>5.8167844000000003E-2</c:v>
                </c:pt>
                <c:pt idx="25">
                  <c:v>6.0289153333000001E-2</c:v>
                </c:pt>
                <c:pt idx="26">
                  <c:v>6.2410462666999997E-2</c:v>
                </c:pt>
                <c:pt idx="27">
                  <c:v>6.4531772000000001E-2</c:v>
                </c:pt>
                <c:pt idx="28">
                  <c:v>6.6653081333000005E-2</c:v>
                </c:pt>
                <c:pt idx="29">
                  <c:v>7.0895700000000006E-2</c:v>
                </c:pt>
              </c:numCache>
            </c:numRef>
          </c:xVal>
          <c:yVal>
            <c:numRef>
              <c:f>OlaCoquina3!$O$194:$O$223</c:f>
              <c:numCache>
                <c:formatCode>0.00E+00</c:formatCode>
                <c:ptCount val="30"/>
                <c:pt idx="0">
                  <c:v>2.4027550295E-5</c:v>
                </c:pt>
                <c:pt idx="1">
                  <c:v>1.8053834751E-5</c:v>
                </c:pt>
                <c:pt idx="2">
                  <c:v>2.0018504393999999E-4</c:v>
                </c:pt>
                <c:pt idx="3">
                  <c:v>2.0854828366E-4</c:v>
                </c:pt>
                <c:pt idx="4">
                  <c:v>4.1948626473000001E-5</c:v>
                </c:pt>
                <c:pt idx="5">
                  <c:v>7.9728962320000003E-4</c:v>
                </c:pt>
                <c:pt idx="6">
                  <c:v>6.2245983629000004E-4</c:v>
                </c:pt>
                <c:pt idx="7">
                  <c:v>1.2910224975999999E-2</c:v>
                </c:pt>
                <c:pt idx="8">
                  <c:v>2.0441335073999999E-2</c:v>
                </c:pt>
                <c:pt idx="9">
                  <c:v>3.4616125935999997E-2</c:v>
                </c:pt>
                <c:pt idx="10">
                  <c:v>7.3748088512000001E-2</c:v>
                </c:pt>
                <c:pt idx="11">
                  <c:v>8.0869650712999994E-2</c:v>
                </c:pt>
                <c:pt idx="12">
                  <c:v>9.6856508637999994E-2</c:v>
                </c:pt>
                <c:pt idx="13">
                  <c:v>0.11856107361</c:v>
                </c:pt>
                <c:pt idx="14">
                  <c:v>0.10063597044</c:v>
                </c:pt>
                <c:pt idx="15">
                  <c:v>7.0690106222999996E-2</c:v>
                </c:pt>
                <c:pt idx="16">
                  <c:v>8.6696697577000006E-2</c:v>
                </c:pt>
                <c:pt idx="17">
                  <c:v>8.7953049387999999E-2</c:v>
                </c:pt>
                <c:pt idx="18">
                  <c:v>4.9269218788000002E-2</c:v>
                </c:pt>
                <c:pt idx="19">
                  <c:v>5.6835619981999999E-2</c:v>
                </c:pt>
                <c:pt idx="20">
                  <c:v>4.0297112056999998E-2</c:v>
                </c:pt>
                <c:pt idx="21">
                  <c:v>2.8672029318E-2</c:v>
                </c:pt>
                <c:pt idx="22">
                  <c:v>1.5290013268000001E-2</c:v>
                </c:pt>
                <c:pt idx="23">
                  <c:v>1.1477469224E-2</c:v>
                </c:pt>
                <c:pt idx="24">
                  <c:v>7.0610458976999996E-3</c:v>
                </c:pt>
                <c:pt idx="25">
                  <c:v>3.0469862596000001E-3</c:v>
                </c:pt>
                <c:pt idx="26">
                  <c:v>1.8778664258E-3</c:v>
                </c:pt>
                <c:pt idx="27">
                  <c:v>6.9560475882000003E-5</c:v>
                </c:pt>
                <c:pt idx="28">
                  <c:v>1.4177579251E-4</c:v>
                </c:pt>
                <c:pt idx="29">
                  <c:v>0</c:v>
                </c:pt>
              </c:numCache>
            </c:numRef>
          </c:yVal>
          <c:smooth val="1"/>
        </c:ser>
        <c:ser>
          <c:idx val="3"/>
          <c:order val="3"/>
          <c:tx>
            <c:v>model3</c:v>
          </c:tx>
          <c:spPr>
            <a:ln w="12700"/>
          </c:spPr>
          <c:marker>
            <c:symbol val="none"/>
          </c:marker>
          <c:xVal>
            <c:numRef>
              <c:f>OlaCoquina3!$R$194:$R$222</c:f>
              <c:numCache>
                <c:formatCode>0.00E+00</c:formatCode>
                <c:ptCount val="29"/>
                <c:pt idx="0">
                  <c:v>4.9356699999999996E-3</c:v>
                </c:pt>
                <c:pt idx="1">
                  <c:v>7.1343376667E-3</c:v>
                </c:pt>
                <c:pt idx="2">
                  <c:v>1.1531672999999999E-2</c:v>
                </c:pt>
                <c:pt idx="3">
                  <c:v>1.3730340666999999E-2</c:v>
                </c:pt>
                <c:pt idx="4">
                  <c:v>1.5929008333000001E-2</c:v>
                </c:pt>
                <c:pt idx="5">
                  <c:v>1.8127675999999999E-2</c:v>
                </c:pt>
                <c:pt idx="6">
                  <c:v>2.0326343667000001E-2</c:v>
                </c:pt>
                <c:pt idx="7">
                  <c:v>2.2525011333E-2</c:v>
                </c:pt>
                <c:pt idx="8">
                  <c:v>2.4723678999999998E-2</c:v>
                </c:pt>
                <c:pt idx="9">
                  <c:v>2.6922346667E-2</c:v>
                </c:pt>
                <c:pt idx="10">
                  <c:v>2.9121014333E-2</c:v>
                </c:pt>
                <c:pt idx="11">
                  <c:v>3.1319682000000001E-2</c:v>
                </c:pt>
                <c:pt idx="12">
                  <c:v>3.3518349667E-2</c:v>
                </c:pt>
                <c:pt idx="13">
                  <c:v>3.5717017332999999E-2</c:v>
                </c:pt>
                <c:pt idx="14">
                  <c:v>3.7915684999999998E-2</c:v>
                </c:pt>
                <c:pt idx="15">
                  <c:v>4.0114352667000003E-2</c:v>
                </c:pt>
                <c:pt idx="16">
                  <c:v>4.2313020333000002E-2</c:v>
                </c:pt>
                <c:pt idx="17">
                  <c:v>4.4511688000000001E-2</c:v>
                </c:pt>
                <c:pt idx="18">
                  <c:v>4.6710355666999999E-2</c:v>
                </c:pt>
                <c:pt idx="19">
                  <c:v>4.8909023332999998E-2</c:v>
                </c:pt>
                <c:pt idx="20">
                  <c:v>5.1107690999999997E-2</c:v>
                </c:pt>
                <c:pt idx="21">
                  <c:v>5.3306358667000002E-2</c:v>
                </c:pt>
                <c:pt idx="22">
                  <c:v>5.5505026333000002E-2</c:v>
                </c:pt>
                <c:pt idx="23">
                  <c:v>5.7703694E-2</c:v>
                </c:pt>
                <c:pt idx="24">
                  <c:v>5.9902361666999998E-2</c:v>
                </c:pt>
                <c:pt idx="25">
                  <c:v>6.2101029332999998E-2</c:v>
                </c:pt>
                <c:pt idx="26">
                  <c:v>6.4299697000000003E-2</c:v>
                </c:pt>
                <c:pt idx="27">
                  <c:v>6.6498364667000001E-2</c:v>
                </c:pt>
                <c:pt idx="28">
                  <c:v>7.0895700000000006E-2</c:v>
                </c:pt>
              </c:numCache>
            </c:numRef>
          </c:xVal>
          <c:yVal>
            <c:numRef>
              <c:f>OlaCoquina3!$T$194:$T$222</c:f>
              <c:numCache>
                <c:formatCode>0.00E+00</c:formatCode>
                <c:ptCount val="29"/>
                <c:pt idx="0">
                  <c:v>9.0202463325000004E-5</c:v>
                </c:pt>
                <c:pt idx="1">
                  <c:v>0</c:v>
                </c:pt>
                <c:pt idx="2">
                  <c:v>0</c:v>
                </c:pt>
                <c:pt idx="3">
                  <c:v>3.9971548374000002E-7</c:v>
                </c:pt>
                <c:pt idx="4">
                  <c:v>1.0845610879999999E-4</c:v>
                </c:pt>
                <c:pt idx="5">
                  <c:v>8.9669988522999999E-5</c:v>
                </c:pt>
                <c:pt idx="6">
                  <c:v>1.0104828617E-3</c:v>
                </c:pt>
                <c:pt idx="7">
                  <c:v>1.2464486915000001E-3</c:v>
                </c:pt>
                <c:pt idx="8">
                  <c:v>9.9805138749999994E-3</c:v>
                </c:pt>
                <c:pt idx="9">
                  <c:v>1.8757763266E-2</c:v>
                </c:pt>
                <c:pt idx="10">
                  <c:v>4.4570749767999997E-2</c:v>
                </c:pt>
                <c:pt idx="11">
                  <c:v>6.0005401149999998E-2</c:v>
                </c:pt>
                <c:pt idx="12">
                  <c:v>8.6292342270000003E-2</c:v>
                </c:pt>
                <c:pt idx="13">
                  <c:v>8.8421231397999997E-2</c:v>
                </c:pt>
                <c:pt idx="14">
                  <c:v>0.11500473461999999</c:v>
                </c:pt>
                <c:pt idx="15">
                  <c:v>0.12692828952999999</c:v>
                </c:pt>
                <c:pt idx="16">
                  <c:v>0.12397574159999999</c:v>
                </c:pt>
                <c:pt idx="17">
                  <c:v>7.1154686691000002E-2</c:v>
                </c:pt>
                <c:pt idx="18">
                  <c:v>7.6865582909000002E-2</c:v>
                </c:pt>
                <c:pt idx="19">
                  <c:v>6.1000584538000002E-2</c:v>
                </c:pt>
                <c:pt idx="20">
                  <c:v>3.7387051891E-2</c:v>
                </c:pt>
                <c:pt idx="21">
                  <c:v>3.1999019662E-2</c:v>
                </c:pt>
                <c:pt idx="22">
                  <c:v>1.5142588227999999E-2</c:v>
                </c:pt>
                <c:pt idx="23">
                  <c:v>1.6387299732999999E-2</c:v>
                </c:pt>
                <c:pt idx="24">
                  <c:v>8.2545432548000001E-3</c:v>
                </c:pt>
                <c:pt idx="25">
                  <c:v>3.5917131348E-3</c:v>
                </c:pt>
                <c:pt idx="26">
                  <c:v>9.7584047879000001E-4</c:v>
                </c:pt>
                <c:pt idx="27">
                  <c:v>6.2728872338999996E-4</c:v>
                </c:pt>
                <c:pt idx="28">
                  <c:v>6.5953225356999999E-5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3293848"/>
        <c:axId val="443292672"/>
      </c:scatterChart>
      <c:valAx>
        <c:axId val="443293848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292672"/>
        <c:crosses val="autoZero"/>
        <c:crossBetween val="midCat"/>
      </c:valAx>
      <c:valAx>
        <c:axId val="443292672"/>
        <c:scaling>
          <c:orientation val="minMax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b="0"/>
                </a:pPr>
                <a:r>
                  <a:rPr lang="en-GB" sz="1400" b="0"/>
                  <a:t>Volume fraction</a:t>
                </a:r>
              </a:p>
            </c:rich>
          </c:tx>
          <c:layout/>
          <c:overlay val="0"/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293848"/>
        <c:crosses val="autoZero"/>
        <c:crossBetween val="midCat"/>
      </c:valAx>
    </c:plotArea>
    <c:legend>
      <c:legendPos val="tr"/>
      <c:layout/>
      <c:overlay val="1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Pore</a:t>
            </a:r>
            <a:r>
              <a:rPr lang="en-GB" sz="2000" baseline="0" dirty="0"/>
              <a:t> Size Distribution</a:t>
            </a:r>
            <a:endParaRPr lang="en-GB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Berea CT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Berea_256!$F$62:$F$70</c:f>
              <c:numCache>
                <c:formatCode>General</c:formatCode>
                <c:ptCount val="9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9</c:v>
                </c:pt>
                <c:pt idx="5">
                  <c:v>11</c:v>
                </c:pt>
                <c:pt idx="6">
                  <c:v>13</c:v>
                </c:pt>
                <c:pt idx="7">
                  <c:v>15</c:v>
                </c:pt>
                <c:pt idx="8">
                  <c:v>17</c:v>
                </c:pt>
              </c:numCache>
            </c:numRef>
          </c:xVal>
          <c:yVal>
            <c:numRef>
              <c:f>Berea_256!$G$62:$G$70</c:f>
              <c:numCache>
                <c:formatCode>General</c:formatCode>
                <c:ptCount val="9"/>
                <c:pt idx="0">
                  <c:v>2.4019559999999999E-2</c:v>
                </c:pt>
                <c:pt idx="1">
                  <c:v>0.2001146</c:v>
                </c:pt>
                <c:pt idx="2">
                  <c:v>0.3697474</c:v>
                </c:pt>
                <c:pt idx="3">
                  <c:v>0.1941679</c:v>
                </c:pt>
                <c:pt idx="4">
                  <c:v>0.1388952</c:v>
                </c:pt>
                <c:pt idx="5">
                  <c:v>4.2605320000000002E-2</c:v>
                </c:pt>
                <c:pt idx="6">
                  <c:v>2.0715419999999998E-2</c:v>
                </c:pt>
                <c:pt idx="7">
                  <c:v>7.011237E-3</c:v>
                </c:pt>
                <c:pt idx="8">
                  <c:v>2.7232929999999999E-3</c:v>
                </c:pt>
              </c:numCache>
            </c:numRef>
          </c:yVal>
          <c:smooth val="0"/>
        </c:ser>
        <c:ser>
          <c:idx val="2"/>
          <c:order val="1"/>
          <c:tx>
            <c:v>Berea model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Berea_256!$K$62:$K$70</c:f>
              <c:numCache>
                <c:formatCode>General</c:formatCode>
                <c:ptCount val="9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9</c:v>
                </c:pt>
                <c:pt idx="5">
                  <c:v>11</c:v>
                </c:pt>
                <c:pt idx="6">
                  <c:v>13</c:v>
                </c:pt>
                <c:pt idx="7">
                  <c:v>15</c:v>
                </c:pt>
                <c:pt idx="8">
                  <c:v>17</c:v>
                </c:pt>
              </c:numCache>
            </c:numRef>
          </c:xVal>
          <c:yVal>
            <c:numRef>
              <c:f>Berea_256!$L$62:$L$70</c:f>
              <c:numCache>
                <c:formatCode>General</c:formatCode>
                <c:ptCount val="9"/>
                <c:pt idx="0">
                  <c:v>1.1934780000000001E-2</c:v>
                </c:pt>
                <c:pt idx="1">
                  <c:v>0.1243636</c:v>
                </c:pt>
                <c:pt idx="2">
                  <c:v>0.4514899</c:v>
                </c:pt>
                <c:pt idx="3">
                  <c:v>0.2436875</c:v>
                </c:pt>
                <c:pt idx="4">
                  <c:v>0.1186864</c:v>
                </c:pt>
                <c:pt idx="5">
                  <c:v>2.8571099999999999E-2</c:v>
                </c:pt>
                <c:pt idx="6">
                  <c:v>1.212355E-2</c:v>
                </c:pt>
                <c:pt idx="7">
                  <c:v>4.1430349999999998E-3</c:v>
                </c:pt>
                <c:pt idx="8">
                  <c:v>5.0001450000000001E-3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609632"/>
        <c:axId val="18505661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2"/>
                <c:tx>
                  <c:v>Berea TIs</c:v>
                </c:tx>
                <c:spPr>
                  <a:ln w="19050" cap="rnd">
                    <a:solidFill>
                      <a:schemeClr val="accent5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Berea_256!$G$79:$G$85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1.5</c:v>
                      </c:pt>
                      <c:pt idx="1">
                        <c:v>4.5</c:v>
                      </c:pt>
                      <c:pt idx="2">
                        <c:v>7.5</c:v>
                      </c:pt>
                      <c:pt idx="3">
                        <c:v>10.5</c:v>
                      </c:pt>
                      <c:pt idx="4">
                        <c:v>13.5</c:v>
                      </c:pt>
                      <c:pt idx="5">
                        <c:v>16.5</c:v>
                      </c:pt>
                      <c:pt idx="6">
                        <c:v>19.5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Berea_256!$I$79:$I$85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0.16720280000000001</c:v>
                      </c:pt>
                      <c:pt idx="1">
                        <c:v>0.38815686666666666</c:v>
                      </c:pt>
                      <c:pt idx="2">
                        <c:v>0.23606353333333333</c:v>
                      </c:pt>
                      <c:pt idx="3">
                        <c:v>0.12274797666666666</c:v>
                      </c:pt>
                      <c:pt idx="4">
                        <c:v>4.5160179999999994E-2</c:v>
                      </c:pt>
                      <c:pt idx="5">
                        <c:v>2.6748129999999998E-2</c:v>
                      </c:pt>
                      <c:pt idx="6">
                        <c:v>1.3920526666666667E-2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185609632"/>
        <c:scaling>
          <c:orientation val="minMax"/>
          <c:max val="2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056616"/>
        <c:crosses val="autoZero"/>
        <c:crossBetween val="midCat"/>
      </c:valAx>
      <c:valAx>
        <c:axId val="185056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09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r"/>
      <c:layout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dirty="0"/>
              <a:t>Extracted network PSD</a:t>
            </a:r>
          </a:p>
        </c:rich>
      </c:tx>
      <c:layout>
        <c:manualLayout>
          <c:xMode val="edge"/>
          <c:yMode val="edge"/>
          <c:x val="0.16198600174978128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TwoscaleA CT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TwoscaleArtificial!$M$22:$M$52</c:f>
              <c:numCache>
                <c:formatCode>0.00E+00</c:formatCode>
                <c:ptCount val="31"/>
                <c:pt idx="0">
                  <c:v>0.53371400000000002</c:v>
                </c:pt>
                <c:pt idx="1">
                  <c:v>1.1447968666999999</c:v>
                </c:pt>
                <c:pt idx="2">
                  <c:v>1.7558797333</c:v>
                </c:pt>
                <c:pt idx="3">
                  <c:v>2.3669625999999999</c:v>
                </c:pt>
                <c:pt idx="4">
                  <c:v>2.9780454666999998</c:v>
                </c:pt>
                <c:pt idx="5">
                  <c:v>3.5891283333000001</c:v>
                </c:pt>
                <c:pt idx="6">
                  <c:v>4.2002112</c:v>
                </c:pt>
                <c:pt idx="7">
                  <c:v>4.8112940667000004</c:v>
                </c:pt>
                <c:pt idx="8">
                  <c:v>5.4223769332999998</c:v>
                </c:pt>
                <c:pt idx="9">
                  <c:v>6.0334598000000002</c:v>
                </c:pt>
                <c:pt idx="10">
                  <c:v>6.6445426666999996</c:v>
                </c:pt>
                <c:pt idx="11">
                  <c:v>7.2556255332999999</c:v>
                </c:pt>
                <c:pt idx="12">
                  <c:v>7.8667084000000003</c:v>
                </c:pt>
                <c:pt idx="13">
                  <c:v>8.4777912667000006</c:v>
                </c:pt>
                <c:pt idx="14">
                  <c:v>9.0888741332999992</c:v>
                </c:pt>
                <c:pt idx="15">
                  <c:v>9.6999569999999995</c:v>
                </c:pt>
                <c:pt idx="16">
                  <c:v>10.311039867</c:v>
                </c:pt>
                <c:pt idx="17">
                  <c:v>10.922122733</c:v>
                </c:pt>
                <c:pt idx="18">
                  <c:v>11.533205600000001</c:v>
                </c:pt>
                <c:pt idx="19">
                  <c:v>12.144288467000001</c:v>
                </c:pt>
                <c:pt idx="20">
                  <c:v>12.755371332999999</c:v>
                </c:pt>
                <c:pt idx="21">
                  <c:v>13.3664542</c:v>
                </c:pt>
                <c:pt idx="22">
                  <c:v>13.977537067</c:v>
                </c:pt>
                <c:pt idx="23">
                  <c:v>14.588619933</c:v>
                </c:pt>
                <c:pt idx="24">
                  <c:v>15.199702800000001</c:v>
                </c:pt>
                <c:pt idx="25">
                  <c:v>15.810785666999999</c:v>
                </c:pt>
                <c:pt idx="26">
                  <c:v>16.421868533000001</c:v>
                </c:pt>
                <c:pt idx="27">
                  <c:v>17.032951400000002</c:v>
                </c:pt>
                <c:pt idx="28">
                  <c:v>17.644034266999999</c:v>
                </c:pt>
                <c:pt idx="29">
                  <c:v>18.255117132999999</c:v>
                </c:pt>
                <c:pt idx="30">
                  <c:v>18.866199999999999</c:v>
                </c:pt>
              </c:numCache>
            </c:numRef>
          </c:xVal>
          <c:yVal>
            <c:numRef>
              <c:f>TwoscaleArtificial!$O$22:$O$52</c:f>
              <c:numCache>
                <c:formatCode>0.00E+00</c:formatCode>
                <c:ptCount val="31"/>
                <c:pt idx="0">
                  <c:v>2.9403722533999997E-7</c:v>
                </c:pt>
                <c:pt idx="1">
                  <c:v>8.0219235058999999E-2</c:v>
                </c:pt>
                <c:pt idx="2">
                  <c:v>9.0359392159999996E-2</c:v>
                </c:pt>
                <c:pt idx="3">
                  <c:v>9.0677854311999997E-2</c:v>
                </c:pt>
                <c:pt idx="4">
                  <c:v>4.4741294034999997E-2</c:v>
                </c:pt>
                <c:pt idx="5">
                  <c:v>3.2712228149000003E-2</c:v>
                </c:pt>
                <c:pt idx="6">
                  <c:v>2.9764500114999998E-2</c:v>
                </c:pt>
                <c:pt idx="7">
                  <c:v>2.5871160761999999E-2</c:v>
                </c:pt>
                <c:pt idx="8">
                  <c:v>3.6823151408999999E-2</c:v>
                </c:pt>
                <c:pt idx="9">
                  <c:v>3.4907801696000003E-2</c:v>
                </c:pt>
                <c:pt idx="10">
                  <c:v>3.4309743541999997E-2</c:v>
                </c:pt>
                <c:pt idx="11">
                  <c:v>2.8189936455000002E-2</c:v>
                </c:pt>
                <c:pt idx="12">
                  <c:v>3.7467385973999998E-2</c:v>
                </c:pt>
                <c:pt idx="13">
                  <c:v>2.7290467693E-2</c:v>
                </c:pt>
                <c:pt idx="14">
                  <c:v>3.1158249547E-2</c:v>
                </c:pt>
                <c:pt idx="15">
                  <c:v>2.1222732708999999E-2</c:v>
                </c:pt>
                <c:pt idx="16">
                  <c:v>2.8520723272999999E-2</c:v>
                </c:pt>
                <c:pt idx="17">
                  <c:v>4.3999455739999999E-2</c:v>
                </c:pt>
                <c:pt idx="18">
                  <c:v>3.5633193650999997E-2</c:v>
                </c:pt>
                <c:pt idx="19">
                  <c:v>2.8533341444999999E-2</c:v>
                </c:pt>
                <c:pt idx="20">
                  <c:v>1.7068281522E-2</c:v>
                </c:pt>
                <c:pt idx="21">
                  <c:v>2.1849590113999999E-2</c:v>
                </c:pt>
                <c:pt idx="22">
                  <c:v>2.2166566822000001E-2</c:v>
                </c:pt>
                <c:pt idx="23">
                  <c:v>3.4205642499000002E-2</c:v>
                </c:pt>
                <c:pt idx="24">
                  <c:v>1.2789743696E-2</c:v>
                </c:pt>
                <c:pt idx="25">
                  <c:v>5.7718974173000002E-2</c:v>
                </c:pt>
                <c:pt idx="26">
                  <c:v>1.5745406957999999E-2</c:v>
                </c:pt>
                <c:pt idx="27">
                  <c:v>7.7728477127999998E-3</c:v>
                </c:pt>
                <c:pt idx="28">
                  <c:v>8.2483312800999999E-3</c:v>
                </c:pt>
                <c:pt idx="29">
                  <c:v>9.2545372949000004E-3</c:v>
                </c:pt>
                <c:pt idx="30">
                  <c:v>1.0777936165E-2</c:v>
                </c:pt>
              </c:numCache>
            </c:numRef>
          </c:yVal>
          <c:smooth val="0"/>
        </c:ser>
        <c:ser>
          <c:idx val="2"/>
          <c:order val="1"/>
          <c:tx>
            <c:v>model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TwoscaleArtificial!$R$22:$R$51</c:f>
              <c:numCache>
                <c:formatCode>0.00E+00</c:formatCode>
                <c:ptCount val="30"/>
                <c:pt idx="0">
                  <c:v>0.54096200000000005</c:v>
                </c:pt>
                <c:pt idx="1">
                  <c:v>1.2466299332999999</c:v>
                </c:pt>
                <c:pt idx="2">
                  <c:v>1.9522978666999999</c:v>
                </c:pt>
                <c:pt idx="3">
                  <c:v>2.6579657999999999</c:v>
                </c:pt>
                <c:pt idx="4">
                  <c:v>3.3636337332999999</c:v>
                </c:pt>
                <c:pt idx="5">
                  <c:v>4.0693016667000004</c:v>
                </c:pt>
                <c:pt idx="6">
                  <c:v>4.7749696000000004</c:v>
                </c:pt>
                <c:pt idx="7">
                  <c:v>5.4806375333000004</c:v>
                </c:pt>
                <c:pt idx="8">
                  <c:v>6.1863054667000004</c:v>
                </c:pt>
                <c:pt idx="9">
                  <c:v>6.8919734000000004</c:v>
                </c:pt>
                <c:pt idx="10">
                  <c:v>7.5976413333000004</c:v>
                </c:pt>
                <c:pt idx="11">
                  <c:v>8.3033092666999995</c:v>
                </c:pt>
                <c:pt idx="12">
                  <c:v>9.0089772000000004</c:v>
                </c:pt>
                <c:pt idx="13">
                  <c:v>9.7146451332999995</c:v>
                </c:pt>
                <c:pt idx="14">
                  <c:v>10.420313067</c:v>
                </c:pt>
                <c:pt idx="15">
                  <c:v>11.125980999999999</c:v>
                </c:pt>
                <c:pt idx="16">
                  <c:v>11.831648933</c:v>
                </c:pt>
                <c:pt idx="17">
                  <c:v>12.537316866999999</c:v>
                </c:pt>
                <c:pt idx="18">
                  <c:v>13.2429848</c:v>
                </c:pt>
                <c:pt idx="19">
                  <c:v>13.948652732999999</c:v>
                </c:pt>
                <c:pt idx="20">
                  <c:v>14.654320667</c:v>
                </c:pt>
                <c:pt idx="21">
                  <c:v>15.359988599999999</c:v>
                </c:pt>
                <c:pt idx="22">
                  <c:v>16.065656532999999</c:v>
                </c:pt>
                <c:pt idx="23">
                  <c:v>16.771324466999999</c:v>
                </c:pt>
                <c:pt idx="24">
                  <c:v>17.4769924</c:v>
                </c:pt>
                <c:pt idx="25">
                  <c:v>18.182660333000001</c:v>
                </c:pt>
                <c:pt idx="26">
                  <c:v>18.888328266999999</c:v>
                </c:pt>
                <c:pt idx="27">
                  <c:v>19.593996199999999</c:v>
                </c:pt>
                <c:pt idx="28">
                  <c:v>21.005332067000001</c:v>
                </c:pt>
                <c:pt idx="29">
                  <c:v>21.710999999999999</c:v>
                </c:pt>
              </c:numCache>
            </c:numRef>
          </c:xVal>
          <c:yVal>
            <c:numRef>
              <c:f>TwoscaleArtificial!$T$22:$T$51</c:f>
              <c:numCache>
                <c:formatCode>0.00E+00</c:formatCode>
                <c:ptCount val="30"/>
                <c:pt idx="0">
                  <c:v>5.7844608919999996E-4</c:v>
                </c:pt>
                <c:pt idx="1">
                  <c:v>5.3002778572000003E-2</c:v>
                </c:pt>
                <c:pt idx="2">
                  <c:v>4.6002962074000002E-2</c:v>
                </c:pt>
                <c:pt idx="3">
                  <c:v>2.8714542948000001E-2</c:v>
                </c:pt>
                <c:pt idx="4">
                  <c:v>2.0623362095999999E-2</c:v>
                </c:pt>
                <c:pt idx="5">
                  <c:v>1.7979085313999998E-2</c:v>
                </c:pt>
                <c:pt idx="6">
                  <c:v>1.0624112252000001E-2</c:v>
                </c:pt>
                <c:pt idx="7">
                  <c:v>2.1801404101E-2</c:v>
                </c:pt>
                <c:pt idx="8">
                  <c:v>2.4948918281000002E-2</c:v>
                </c:pt>
                <c:pt idx="9">
                  <c:v>2.4700083139999999E-2</c:v>
                </c:pt>
                <c:pt idx="10">
                  <c:v>3.3330618818E-2</c:v>
                </c:pt>
                <c:pt idx="11">
                  <c:v>2.6397537355E-2</c:v>
                </c:pt>
                <c:pt idx="12">
                  <c:v>4.1583412558999999E-2</c:v>
                </c:pt>
                <c:pt idx="13">
                  <c:v>5.4558620040999997E-2</c:v>
                </c:pt>
                <c:pt idx="14">
                  <c:v>4.3738246077999997E-2</c:v>
                </c:pt>
                <c:pt idx="15">
                  <c:v>7.1086433741999994E-2</c:v>
                </c:pt>
                <c:pt idx="16">
                  <c:v>7.1918427963999998E-2</c:v>
                </c:pt>
                <c:pt idx="17">
                  <c:v>4.1515268768999997E-2</c:v>
                </c:pt>
                <c:pt idx="18">
                  <c:v>4.4681868224999997E-2</c:v>
                </c:pt>
                <c:pt idx="19">
                  <c:v>3.6643933586000002E-2</c:v>
                </c:pt>
                <c:pt idx="20">
                  <c:v>5.8921183122000002E-2</c:v>
                </c:pt>
                <c:pt idx="21">
                  <c:v>2.9875556362999999E-2</c:v>
                </c:pt>
                <c:pt idx="22">
                  <c:v>6.2655677861E-2</c:v>
                </c:pt>
                <c:pt idx="23">
                  <c:v>1.8947374486E-2</c:v>
                </c:pt>
                <c:pt idx="24">
                  <c:v>3.3585067782000003E-2</c:v>
                </c:pt>
                <c:pt idx="25">
                  <c:v>1.9067850870999999E-2</c:v>
                </c:pt>
                <c:pt idx="26">
                  <c:v>1.1678167053E-2</c:v>
                </c:pt>
                <c:pt idx="27">
                  <c:v>7.1387704263999995E-5</c:v>
                </c:pt>
                <c:pt idx="28">
                  <c:v>0</c:v>
                </c:pt>
                <c:pt idx="29">
                  <c:v>3.0713668138E-2</c:v>
                </c:pt>
              </c:numCache>
            </c:numRef>
          </c:yVal>
          <c:smooth val="0"/>
        </c:ser>
        <c:ser>
          <c:idx val="1"/>
          <c:order val="2"/>
          <c:tx>
            <c:v>Macro-pores</c:v>
          </c:tx>
          <c:spPr>
            <a:ln w="1905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TwoscaleArtificial!$X$10:$X$40</c:f>
              <c:numCache>
                <c:formatCode>0.00E+00</c:formatCode>
                <c:ptCount val="31"/>
                <c:pt idx="0">
                  <c:v>0.336538</c:v>
                </c:pt>
                <c:pt idx="1">
                  <c:v>0.92439340000000003</c:v>
                </c:pt>
                <c:pt idx="2">
                  <c:v>1.5122488000000001</c:v>
                </c:pt>
                <c:pt idx="3">
                  <c:v>2.1001042000000001</c:v>
                </c:pt>
                <c:pt idx="4">
                  <c:v>2.6879596000000001</c:v>
                </c:pt>
                <c:pt idx="5">
                  <c:v>3.2758150000000001</c:v>
                </c:pt>
                <c:pt idx="6">
                  <c:v>3.8636704000000002</c:v>
                </c:pt>
                <c:pt idx="7">
                  <c:v>4.4515257999999998</c:v>
                </c:pt>
                <c:pt idx="8">
                  <c:v>5.0393812000000002</c:v>
                </c:pt>
                <c:pt idx="9">
                  <c:v>5.6272365999999998</c:v>
                </c:pt>
                <c:pt idx="10">
                  <c:v>6.2150920000000003</c:v>
                </c:pt>
                <c:pt idx="11">
                  <c:v>6.8029473999999999</c:v>
                </c:pt>
                <c:pt idx="12">
                  <c:v>7.3908028000000003</c:v>
                </c:pt>
                <c:pt idx="13">
                  <c:v>7.9786581999999999</c:v>
                </c:pt>
                <c:pt idx="14">
                  <c:v>8.5665136000000004</c:v>
                </c:pt>
                <c:pt idx="15">
                  <c:v>9.1543690000000009</c:v>
                </c:pt>
                <c:pt idx="16">
                  <c:v>9.7422243999999996</c:v>
                </c:pt>
                <c:pt idx="17">
                  <c:v>10.3300798</c:v>
                </c:pt>
                <c:pt idx="18">
                  <c:v>10.917935200000001</c:v>
                </c:pt>
                <c:pt idx="19">
                  <c:v>11.505790599999999</c:v>
                </c:pt>
                <c:pt idx="20">
                  <c:v>12.093646</c:v>
                </c:pt>
                <c:pt idx="21">
                  <c:v>12.6815014</c:v>
                </c:pt>
                <c:pt idx="22">
                  <c:v>13.269356800000001</c:v>
                </c:pt>
                <c:pt idx="23">
                  <c:v>13.857212199999999</c:v>
                </c:pt>
                <c:pt idx="24">
                  <c:v>14.4450676</c:v>
                </c:pt>
                <c:pt idx="25">
                  <c:v>15.032923</c:v>
                </c:pt>
                <c:pt idx="26">
                  <c:v>15.620778400000001</c:v>
                </c:pt>
                <c:pt idx="27">
                  <c:v>16.208633800000001</c:v>
                </c:pt>
                <c:pt idx="28">
                  <c:v>16.7964892</c:v>
                </c:pt>
                <c:pt idx="29">
                  <c:v>17.384344599999999</c:v>
                </c:pt>
                <c:pt idx="30">
                  <c:v>17.972200000000001</c:v>
                </c:pt>
              </c:numCache>
            </c:numRef>
          </c:xVal>
          <c:yVal>
            <c:numRef>
              <c:f>TwoscaleArtificial!$Z$10:$Z$40</c:f>
              <c:numCache>
                <c:formatCode>0.00E+00</c:formatCode>
                <c:ptCount val="31"/>
                <c:pt idx="0">
                  <c:v>4.7515433563999999E-8</c:v>
                </c:pt>
                <c:pt idx="1">
                  <c:v>4.0858137396999998E-2</c:v>
                </c:pt>
                <c:pt idx="2">
                  <c:v>4.0768508084000003E-2</c:v>
                </c:pt>
                <c:pt idx="3">
                  <c:v>3.7917768331000003E-2</c:v>
                </c:pt>
                <c:pt idx="4">
                  <c:v>2.330421618E-2</c:v>
                </c:pt>
                <c:pt idx="5">
                  <c:v>3.1730080498000003E-2</c:v>
                </c:pt>
                <c:pt idx="6">
                  <c:v>3.9222333068999998E-2</c:v>
                </c:pt>
                <c:pt idx="7">
                  <c:v>3.7107470536999997E-2</c:v>
                </c:pt>
                <c:pt idx="8">
                  <c:v>5.2157750342E-2</c:v>
                </c:pt>
                <c:pt idx="9">
                  <c:v>2.5495574758E-2</c:v>
                </c:pt>
                <c:pt idx="10">
                  <c:v>2.1327085685E-2</c:v>
                </c:pt>
                <c:pt idx="11">
                  <c:v>2.5241688392999999E-2</c:v>
                </c:pt>
                <c:pt idx="12">
                  <c:v>3.3366069185999998E-2</c:v>
                </c:pt>
                <c:pt idx="13">
                  <c:v>4.0430519402000001E-2</c:v>
                </c:pt>
                <c:pt idx="14">
                  <c:v>5.6165196307000002E-2</c:v>
                </c:pt>
                <c:pt idx="15">
                  <c:v>1.287358639E-2</c:v>
                </c:pt>
                <c:pt idx="16">
                  <c:v>3.5583196334999997E-2</c:v>
                </c:pt>
                <c:pt idx="17">
                  <c:v>2.6282527270000001E-2</c:v>
                </c:pt>
                <c:pt idx="18">
                  <c:v>6.2551361808E-2</c:v>
                </c:pt>
                <c:pt idx="19">
                  <c:v>3.9055249798E-2</c:v>
                </c:pt>
                <c:pt idx="20">
                  <c:v>4.1148127888999998E-2</c:v>
                </c:pt>
                <c:pt idx="21">
                  <c:v>2.3519438286000002E-2</c:v>
                </c:pt>
                <c:pt idx="22">
                  <c:v>2.9406357226000001E-2</c:v>
                </c:pt>
                <c:pt idx="23">
                  <c:v>4.0527713170999999E-2</c:v>
                </c:pt>
                <c:pt idx="24">
                  <c:v>3.2690779844999997E-2</c:v>
                </c:pt>
                <c:pt idx="25">
                  <c:v>1.4243228266E-2</c:v>
                </c:pt>
                <c:pt idx="26">
                  <c:v>6.6991882441000003E-2</c:v>
                </c:pt>
                <c:pt idx="27">
                  <c:v>2.3813735578000001E-2</c:v>
                </c:pt>
                <c:pt idx="28">
                  <c:v>1.0152613187E-2</c:v>
                </c:pt>
                <c:pt idx="29">
                  <c:v>1.3779369299E-2</c:v>
                </c:pt>
                <c:pt idx="30">
                  <c:v>2.2288387526999999E-2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789824"/>
        <c:axId val="184790216"/>
      </c:scatterChart>
      <c:valAx>
        <c:axId val="184789824"/>
        <c:scaling>
          <c:orientation val="minMax"/>
          <c:max val="20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790216"/>
        <c:crosses val="autoZero"/>
        <c:crossBetween val="midCat"/>
      </c:valAx>
      <c:valAx>
        <c:axId val="18479021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7898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7909652777777785"/>
          <c:y val="0.14356150793650793"/>
          <c:w val="0.31208402777777777"/>
          <c:h val="0.3145484126984127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Network connectivity function</a:t>
            </a:r>
          </a:p>
        </c:rich>
      </c:tx>
      <c:layout>
        <c:manualLayout>
          <c:xMode val="edge"/>
          <c:yMode val="edge"/>
          <c:x val="0.2205775585658441"/>
          <c:y val="3.52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Berea CT</c:v>
          </c:tx>
          <c:spPr>
            <a:ln w="38100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xVal>
            <c:numRef>
              <c:f>Berea_256!$J$76:$J$105</c:f>
              <c:numCache>
                <c:formatCode>0.00E+00</c:formatCode>
                <c:ptCount val="30"/>
                <c:pt idx="0">
                  <c:v>4.53634</c:v>
                </c:pt>
                <c:pt idx="1">
                  <c:v>4.9738836089999996</c:v>
                </c:pt>
                <c:pt idx="2">
                  <c:v>5.4536296124000003</c:v>
                </c:pt>
                <c:pt idx="3">
                  <c:v>5.9796485578</c:v>
                </c:pt>
                <c:pt idx="4">
                  <c:v>6.5564036093000002</c:v>
                </c:pt>
                <c:pt idx="5">
                  <c:v>7.1887884166999996</c:v>
                </c:pt>
                <c:pt idx="6">
                  <c:v>7.8821686369000004</c:v>
                </c:pt>
                <c:pt idx="7">
                  <c:v>8.6424274606000004</c:v>
                </c:pt>
                <c:pt idx="8">
                  <c:v>9.4760155296999997</c:v>
                </c:pt>
                <c:pt idx="9">
                  <c:v>10.390005670000001</c:v>
                </c:pt>
                <c:pt idx="10">
                  <c:v>11.392152902999999</c:v>
                </c:pt>
                <c:pt idx="11">
                  <c:v>12.490960245</c:v>
                </c:pt>
                <c:pt idx="12">
                  <c:v>13.695750852</c:v>
                </c:pt>
                <c:pt idx="13">
                  <c:v>15.016747130000001</c:v>
                </c:pt>
                <c:pt idx="14">
                  <c:v>16.465157464000001</c:v>
                </c:pt>
                <c:pt idx="15">
                  <c:v>18.053271323000001</c:v>
                </c:pt>
                <c:pt idx="16">
                  <c:v>19.794563529000001</c:v>
                </c:pt>
                <c:pt idx="17">
                  <c:v>21.703808595999998</c:v>
                </c:pt>
                <c:pt idx="18">
                  <c:v>23.797206078999999</c:v>
                </c:pt>
                <c:pt idx="19">
                  <c:v>26.092518034000001</c:v>
                </c:pt>
                <c:pt idx="20">
                  <c:v>28.609219715999998</c:v>
                </c:pt>
                <c:pt idx="21">
                  <c:v>31.368664829</c:v>
                </c:pt>
                <c:pt idx="22">
                  <c:v>34.394266706000003</c:v>
                </c:pt>
                <c:pt idx="23">
                  <c:v>37.711696965999998</c:v>
                </c:pt>
                <c:pt idx="24">
                  <c:v>41.349103331000002</c:v>
                </c:pt>
                <c:pt idx="25">
                  <c:v>45.337348458999998</c:v>
                </c:pt>
                <c:pt idx="26">
                  <c:v>49.710271798999997</c:v>
                </c:pt>
                <c:pt idx="27">
                  <c:v>54.504976720999998</c:v>
                </c:pt>
                <c:pt idx="28">
                  <c:v>59.762145324999999</c:v>
                </c:pt>
                <c:pt idx="29">
                  <c:v>65.526383620000004</c:v>
                </c:pt>
              </c:numCache>
            </c:numRef>
          </c:xVal>
          <c:yVal>
            <c:numRef>
              <c:f>Berea_256!$K$76:$K$105</c:f>
              <c:numCache>
                <c:formatCode>0.00E+00</c:formatCode>
                <c:ptCount val="30"/>
                <c:pt idx="0">
                  <c:v>-487.90715646000001</c:v>
                </c:pt>
                <c:pt idx="1">
                  <c:v>-487.70254032999998</c:v>
                </c:pt>
                <c:pt idx="2">
                  <c:v>-484.63329842000002</c:v>
                </c:pt>
                <c:pt idx="3">
                  <c:v>-475.42557267000001</c:v>
                </c:pt>
                <c:pt idx="4">
                  <c:v>-454.55472765000002</c:v>
                </c:pt>
                <c:pt idx="5">
                  <c:v>-417.41690046999997</c:v>
                </c:pt>
                <c:pt idx="6">
                  <c:v>-375.57290236</c:v>
                </c:pt>
                <c:pt idx="7">
                  <c:v>-313.77883179999998</c:v>
                </c:pt>
                <c:pt idx="8">
                  <c:v>-247.07397417999999</c:v>
                </c:pt>
                <c:pt idx="9">
                  <c:v>-183.02912620999999</c:v>
                </c:pt>
                <c:pt idx="10">
                  <c:v>-114.68733957000001</c:v>
                </c:pt>
                <c:pt idx="11">
                  <c:v>-56.064818985000002</c:v>
                </c:pt>
                <c:pt idx="12">
                  <c:v>0.10230806384</c:v>
                </c:pt>
                <c:pt idx="13">
                  <c:v>34.682433641999999</c:v>
                </c:pt>
                <c:pt idx="14">
                  <c:v>74.480270477000005</c:v>
                </c:pt>
                <c:pt idx="15">
                  <c:v>102.7172961</c:v>
                </c:pt>
                <c:pt idx="16">
                  <c:v>108.24193154</c:v>
                </c:pt>
                <c:pt idx="17">
                  <c:v>118.57504599000001</c:v>
                </c:pt>
                <c:pt idx="18">
                  <c:v>112.74348635</c:v>
                </c:pt>
                <c:pt idx="19">
                  <c:v>93.20264616</c:v>
                </c:pt>
                <c:pt idx="20">
                  <c:v>78.879517222000004</c:v>
                </c:pt>
                <c:pt idx="21">
                  <c:v>48.698638389000003</c:v>
                </c:pt>
                <c:pt idx="22">
                  <c:v>47.777865814000002</c:v>
                </c:pt>
                <c:pt idx="23">
                  <c:v>24.144703066999998</c:v>
                </c:pt>
                <c:pt idx="24">
                  <c:v>16.676214406</c:v>
                </c:pt>
                <c:pt idx="25">
                  <c:v>6.9569483412000004</c:v>
                </c:pt>
                <c:pt idx="26">
                  <c:v>4.0923225536999999</c:v>
                </c:pt>
                <c:pt idx="27">
                  <c:v>1.6369290215000001</c:v>
                </c:pt>
                <c:pt idx="28">
                  <c:v>0.92077257457999995</c:v>
                </c:pt>
                <c:pt idx="29">
                  <c:v>0.20461612768000001</c:v>
                </c:pt>
              </c:numCache>
            </c:numRef>
          </c:yVal>
          <c:smooth val="0"/>
        </c:ser>
        <c:ser>
          <c:idx val="2"/>
          <c:order val="1"/>
          <c:tx>
            <c:v>model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Berea_256!$R$76:$R$105</c:f>
              <c:numCache>
                <c:formatCode>0.00E+00</c:formatCode>
                <c:ptCount val="30"/>
                <c:pt idx="0">
                  <c:v>4.6578499999999998</c:v>
                </c:pt>
                <c:pt idx="1">
                  <c:v>5.1247992793000003</c:v>
                </c:pt>
                <c:pt idx="2">
                  <c:v>5.6385602055000001</c:v>
                </c:pt>
                <c:pt idx="3">
                  <c:v>6.2038256444000002</c:v>
                </c:pt>
                <c:pt idx="4">
                  <c:v>6.8257589212000003</c:v>
                </c:pt>
                <c:pt idx="5">
                  <c:v>7.5100409846999998</c:v>
                </c:pt>
                <c:pt idx="6">
                  <c:v>8.2629222979999994</c:v>
                </c:pt>
                <c:pt idx="7">
                  <c:v>9.0912799333999992</c:v>
                </c:pt>
                <c:pt idx="8">
                  <c:v>10.002680389</c:v>
                </c:pt>
                <c:pt idx="9">
                  <c:v>11.005448704999999</c:v>
                </c:pt>
                <c:pt idx="10">
                  <c:v>12.108744505000001</c:v>
                </c:pt>
                <c:pt idx="11">
                  <c:v>13.322645665</c:v>
                </c:pt>
                <c:pt idx="12">
                  <c:v>14.658240369</c:v>
                </c:pt>
                <c:pt idx="13">
                  <c:v>16.127728390000001</c:v>
                </c:pt>
                <c:pt idx="14">
                  <c:v>17.744532526</c:v>
                </c:pt>
                <c:pt idx="15">
                  <c:v>19.523421213999999</c:v>
                </c:pt>
                <c:pt idx="16">
                  <c:v>21.480643423</c:v>
                </c:pt>
                <c:pt idx="17">
                  <c:v>23.634077082000001</c:v>
                </c:pt>
                <c:pt idx="18">
                  <c:v>26.003392380000001</c:v>
                </c:pt>
                <c:pt idx="19">
                  <c:v>28.610231443</c:v>
                </c:pt>
                <c:pt idx="20">
                  <c:v>31.478406020000001</c:v>
                </c:pt>
                <c:pt idx="21">
                  <c:v>34.634114984999997</c:v>
                </c:pt>
                <c:pt idx="22">
                  <c:v>38.106183651000002</c:v>
                </c:pt>
                <c:pt idx="23">
                  <c:v>41.926327063000002</c:v>
                </c:pt>
                <c:pt idx="24">
                  <c:v>46.129439701999999</c:v>
                </c:pt>
                <c:pt idx="25">
                  <c:v>50.753914217999998</c:v>
                </c:pt>
                <c:pt idx="26">
                  <c:v>55.841992122999997</c:v>
                </c:pt>
                <c:pt idx="27">
                  <c:v>61.440149636999998</c:v>
                </c:pt>
                <c:pt idx="28">
                  <c:v>67.599522221000001</c:v>
                </c:pt>
                <c:pt idx="29">
                  <c:v>74.376371665999997</c:v>
                </c:pt>
              </c:numCache>
            </c:numRef>
          </c:xVal>
          <c:yVal>
            <c:numRef>
              <c:f>Berea_256!$S$76:$S$105</c:f>
              <c:numCache>
                <c:formatCode>0.00E+00</c:formatCode>
                <c:ptCount val="30"/>
                <c:pt idx="0">
                  <c:v>-464.99015015999998</c:v>
                </c:pt>
                <c:pt idx="1">
                  <c:v>-463.35322114000002</c:v>
                </c:pt>
                <c:pt idx="2">
                  <c:v>-458.03320181999999</c:v>
                </c:pt>
                <c:pt idx="3">
                  <c:v>-450.46240510000001</c:v>
                </c:pt>
                <c:pt idx="4">
                  <c:v>-430.92156490000002</c:v>
                </c:pt>
                <c:pt idx="5">
                  <c:v>-407.90225054000001</c:v>
                </c:pt>
                <c:pt idx="6">
                  <c:v>-371.58288786999998</c:v>
                </c:pt>
                <c:pt idx="7">
                  <c:v>-333.62659618999999</c:v>
                </c:pt>
                <c:pt idx="8">
                  <c:v>-287.99719971000002</c:v>
                </c:pt>
                <c:pt idx="9">
                  <c:v>-237.96855650000001</c:v>
                </c:pt>
                <c:pt idx="10">
                  <c:v>-187.53068102</c:v>
                </c:pt>
                <c:pt idx="11">
                  <c:v>-133.92125557</c:v>
                </c:pt>
                <c:pt idx="12">
                  <c:v>-82.56260752</c:v>
                </c:pt>
                <c:pt idx="13">
                  <c:v>-31.408575598999999</c:v>
                </c:pt>
                <c:pt idx="14">
                  <c:v>26.088556279999999</c:v>
                </c:pt>
                <c:pt idx="15">
                  <c:v>87.371086520999995</c:v>
                </c:pt>
                <c:pt idx="16">
                  <c:v>109.26501218</c:v>
                </c:pt>
                <c:pt idx="17">
                  <c:v>98.113433224000005</c:v>
                </c:pt>
                <c:pt idx="18">
                  <c:v>78.470284966999998</c:v>
                </c:pt>
                <c:pt idx="19">
                  <c:v>67.727938262999999</c:v>
                </c:pt>
                <c:pt idx="20">
                  <c:v>33.863969132000001</c:v>
                </c:pt>
                <c:pt idx="21">
                  <c:v>26.190864344000001</c:v>
                </c:pt>
                <c:pt idx="22">
                  <c:v>20.154688577000002</c:v>
                </c:pt>
                <c:pt idx="23">
                  <c:v>13.504664427</c:v>
                </c:pt>
                <c:pt idx="24">
                  <c:v>8.9008015541999992</c:v>
                </c:pt>
                <c:pt idx="25">
                  <c:v>6.3430999581999998</c:v>
                </c:pt>
                <c:pt idx="26">
                  <c:v>3.2738580429000002</c:v>
                </c:pt>
                <c:pt idx="27">
                  <c:v>1.9438532129999999</c:v>
                </c:pt>
                <c:pt idx="28">
                  <c:v>1.0230806384</c:v>
                </c:pt>
                <c:pt idx="29">
                  <c:v>0.30692419153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791000"/>
        <c:axId val="185465240"/>
      </c:scatterChart>
      <c:valAx>
        <c:axId val="184791000"/>
        <c:scaling>
          <c:orientation val="minMax"/>
          <c:max val="50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465240"/>
        <c:crosses val="autoZero"/>
        <c:crossBetween val="midCat"/>
      </c:valAx>
      <c:valAx>
        <c:axId val="185465240"/>
        <c:scaling>
          <c:orientation val="minMax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791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0075915337572316"/>
          <c:y val="0.6472916666666666"/>
          <c:w val="0.38962983441116361"/>
          <c:h val="0.3267601851851852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 smtClean="0"/>
              <a:t>Drainage</a:t>
            </a:r>
            <a:r>
              <a:rPr lang="en-GB" sz="1800" baseline="0" dirty="0" smtClean="0"/>
              <a:t> </a:t>
            </a:r>
            <a:r>
              <a:rPr lang="en-GB" sz="1800" dirty="0" smtClean="0"/>
              <a:t>Capillary </a:t>
            </a:r>
            <a:r>
              <a:rPr lang="en-GB" sz="1800" dirty="0"/>
              <a:t>pressure</a:t>
            </a:r>
          </a:p>
        </c:rich>
      </c:tx>
      <c:layout>
        <c:manualLayout>
          <c:xMode val="edge"/>
          <c:yMode val="edge"/>
          <c:x val="0.18452853535353539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CT</c:v>
          </c:tx>
          <c:xVal>
            <c:numRef>
              <c:f>[1]Sheet1!$B$32:$B$81</c:f>
              <c:numCache>
                <c:formatCode>General</c:formatCode>
                <c:ptCount val="50"/>
                <c:pt idx="0">
                  <c:v>1</c:v>
                </c:pt>
                <c:pt idx="1">
                  <c:v>0.97970999999999997</c:v>
                </c:pt>
                <c:pt idx="2">
                  <c:v>0.95863900000000002</c:v>
                </c:pt>
                <c:pt idx="3">
                  <c:v>0.93789199999999995</c:v>
                </c:pt>
                <c:pt idx="4">
                  <c:v>0.916439</c:v>
                </c:pt>
                <c:pt idx="5">
                  <c:v>0.89499899999999999</c:v>
                </c:pt>
                <c:pt idx="6">
                  <c:v>0.87449399999999999</c:v>
                </c:pt>
                <c:pt idx="7">
                  <c:v>0.854217</c:v>
                </c:pt>
                <c:pt idx="8">
                  <c:v>0.83357300000000001</c:v>
                </c:pt>
                <c:pt idx="9">
                  <c:v>0.81350100000000003</c:v>
                </c:pt>
                <c:pt idx="10">
                  <c:v>0.79341899999999999</c:v>
                </c:pt>
                <c:pt idx="11">
                  <c:v>0.77299600000000002</c:v>
                </c:pt>
                <c:pt idx="12">
                  <c:v>0.75198699999999996</c:v>
                </c:pt>
                <c:pt idx="13">
                  <c:v>0.73167499999999996</c:v>
                </c:pt>
                <c:pt idx="14">
                  <c:v>0.71151900000000001</c:v>
                </c:pt>
                <c:pt idx="15">
                  <c:v>0.69126200000000004</c:v>
                </c:pt>
                <c:pt idx="16">
                  <c:v>0.67065399999999997</c:v>
                </c:pt>
                <c:pt idx="17">
                  <c:v>0.65038300000000004</c:v>
                </c:pt>
                <c:pt idx="18">
                  <c:v>0.629884</c:v>
                </c:pt>
                <c:pt idx="19">
                  <c:v>0.60972599999999999</c:v>
                </c:pt>
                <c:pt idx="20">
                  <c:v>0.58842099999999997</c:v>
                </c:pt>
                <c:pt idx="21">
                  <c:v>0.56819600000000003</c:v>
                </c:pt>
                <c:pt idx="22">
                  <c:v>0.54749700000000001</c:v>
                </c:pt>
                <c:pt idx="23">
                  <c:v>0.52743399999999996</c:v>
                </c:pt>
                <c:pt idx="24">
                  <c:v>0.50691900000000001</c:v>
                </c:pt>
                <c:pt idx="25">
                  <c:v>0.48597400000000002</c:v>
                </c:pt>
                <c:pt idx="26">
                  <c:v>0.465922</c:v>
                </c:pt>
                <c:pt idx="27">
                  <c:v>0.44575199999999998</c:v>
                </c:pt>
                <c:pt idx="28">
                  <c:v>0.425622</c:v>
                </c:pt>
                <c:pt idx="29">
                  <c:v>0.40515899999999999</c:v>
                </c:pt>
                <c:pt idx="30">
                  <c:v>0.384629</c:v>
                </c:pt>
                <c:pt idx="31">
                  <c:v>0.36430299999999999</c:v>
                </c:pt>
                <c:pt idx="32">
                  <c:v>0.34392600000000001</c:v>
                </c:pt>
                <c:pt idx="33">
                  <c:v>0.32392300000000002</c:v>
                </c:pt>
                <c:pt idx="34">
                  <c:v>0.30383599999999999</c:v>
                </c:pt>
                <c:pt idx="35">
                  <c:v>0.28310999999999997</c:v>
                </c:pt>
                <c:pt idx="36">
                  <c:v>0.26246900000000001</c:v>
                </c:pt>
                <c:pt idx="37">
                  <c:v>0.242149</c:v>
                </c:pt>
                <c:pt idx="38">
                  <c:v>0.221999</c:v>
                </c:pt>
                <c:pt idx="39">
                  <c:v>0.20199500000000001</c:v>
                </c:pt>
                <c:pt idx="40">
                  <c:v>0.18179100000000001</c:v>
                </c:pt>
                <c:pt idx="41">
                  <c:v>0.160612</c:v>
                </c:pt>
                <c:pt idx="42">
                  <c:v>0.14060500000000001</c:v>
                </c:pt>
                <c:pt idx="43">
                  <c:v>0.12027500000000001</c:v>
                </c:pt>
                <c:pt idx="44">
                  <c:v>0.10005799999999999</c:v>
                </c:pt>
                <c:pt idx="45">
                  <c:v>7.9998E-2</c:v>
                </c:pt>
                <c:pt idx="46">
                  <c:v>5.9783999999999997E-2</c:v>
                </c:pt>
                <c:pt idx="47">
                  <c:v>3.9551999999999997E-2</c:v>
                </c:pt>
                <c:pt idx="48">
                  <c:v>1.9515999999999999E-2</c:v>
                </c:pt>
                <c:pt idx="49">
                  <c:v>1.1114000000000001E-2</c:v>
                </c:pt>
              </c:numCache>
            </c:numRef>
          </c:xVal>
          <c:yVal>
            <c:numRef>
              <c:f>[1]Sheet1!$C$32:$C$81</c:f>
              <c:numCache>
                <c:formatCode>General</c:formatCode>
                <c:ptCount val="50"/>
                <c:pt idx="0">
                  <c:v>0</c:v>
                </c:pt>
                <c:pt idx="1">
                  <c:v>2046.759</c:v>
                </c:pt>
                <c:pt idx="2">
                  <c:v>2184.8220000000001</c:v>
                </c:pt>
                <c:pt idx="3">
                  <c:v>2345.5700000000002</c:v>
                </c:pt>
                <c:pt idx="4">
                  <c:v>2422.799</c:v>
                </c:pt>
                <c:pt idx="5">
                  <c:v>2440.165</c:v>
                </c:pt>
                <c:pt idx="6">
                  <c:v>2440.165</c:v>
                </c:pt>
                <c:pt idx="7">
                  <c:v>2458.136</c:v>
                </c:pt>
                <c:pt idx="8">
                  <c:v>2485.2910000000002</c:v>
                </c:pt>
                <c:pt idx="9">
                  <c:v>2509.1419999999998</c:v>
                </c:pt>
                <c:pt idx="10">
                  <c:v>2543.134</c:v>
                </c:pt>
                <c:pt idx="11">
                  <c:v>2562.9079999999999</c:v>
                </c:pt>
                <c:pt idx="12">
                  <c:v>2562.9079999999999</c:v>
                </c:pt>
                <c:pt idx="13">
                  <c:v>2562.9079999999999</c:v>
                </c:pt>
                <c:pt idx="14">
                  <c:v>2588.1460000000002</c:v>
                </c:pt>
                <c:pt idx="15">
                  <c:v>2620.0830000000001</c:v>
                </c:pt>
                <c:pt idx="16">
                  <c:v>2631.0740000000001</c:v>
                </c:pt>
                <c:pt idx="17">
                  <c:v>2632.3130000000001</c:v>
                </c:pt>
                <c:pt idx="18">
                  <c:v>2675.6439999999998</c:v>
                </c:pt>
                <c:pt idx="19">
                  <c:v>2724.0619999999999</c:v>
                </c:pt>
                <c:pt idx="20">
                  <c:v>2737.6480000000001</c:v>
                </c:pt>
                <c:pt idx="21">
                  <c:v>2803.9589999999998</c:v>
                </c:pt>
                <c:pt idx="22">
                  <c:v>2848.4470000000001</c:v>
                </c:pt>
                <c:pt idx="23">
                  <c:v>2874.674</c:v>
                </c:pt>
                <c:pt idx="24">
                  <c:v>2951.2249999999999</c:v>
                </c:pt>
                <c:pt idx="25">
                  <c:v>3019.759</c:v>
                </c:pt>
                <c:pt idx="26">
                  <c:v>3048.58</c:v>
                </c:pt>
                <c:pt idx="27">
                  <c:v>3075.3069999999998</c:v>
                </c:pt>
                <c:pt idx="28">
                  <c:v>3155.2730000000001</c:v>
                </c:pt>
                <c:pt idx="29">
                  <c:v>3201.3719999999998</c:v>
                </c:pt>
                <c:pt idx="30">
                  <c:v>3270.02</c:v>
                </c:pt>
                <c:pt idx="31">
                  <c:v>3315.5369999999998</c:v>
                </c:pt>
                <c:pt idx="32">
                  <c:v>3416.203</c:v>
                </c:pt>
                <c:pt idx="33">
                  <c:v>3518.866</c:v>
                </c:pt>
                <c:pt idx="34">
                  <c:v>3589.0709999999999</c:v>
                </c:pt>
                <c:pt idx="35">
                  <c:v>3679.1959999999999</c:v>
                </c:pt>
                <c:pt idx="36">
                  <c:v>3806.1489999999999</c:v>
                </c:pt>
                <c:pt idx="37">
                  <c:v>3957.6860000000001</c:v>
                </c:pt>
                <c:pt idx="38">
                  <c:v>4088.857</c:v>
                </c:pt>
                <c:pt idx="39">
                  <c:v>4233.0969999999998</c:v>
                </c:pt>
                <c:pt idx="40">
                  <c:v>4399.7449999999999</c:v>
                </c:pt>
                <c:pt idx="41">
                  <c:v>4595.4840000000004</c:v>
                </c:pt>
                <c:pt idx="42">
                  <c:v>4793.2969999999996</c:v>
                </c:pt>
                <c:pt idx="43">
                  <c:v>5038.915</c:v>
                </c:pt>
                <c:pt idx="44">
                  <c:v>5285.134</c:v>
                </c:pt>
                <c:pt idx="45">
                  <c:v>5591.723</c:v>
                </c:pt>
                <c:pt idx="46">
                  <c:v>6059.1540000000005</c:v>
                </c:pt>
                <c:pt idx="47">
                  <c:v>6827.866</c:v>
                </c:pt>
                <c:pt idx="48">
                  <c:v>8569.73</c:v>
                </c:pt>
                <c:pt idx="49">
                  <c:v>11224.39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3B7D-47C3-9377-84BEA14AD2A7}"/>
            </c:ext>
          </c:extLst>
        </c:ser>
        <c:ser>
          <c:idx val="0"/>
          <c:order val="1"/>
          <c:tx>
            <c:v>Model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[1]Sheet1!$K$32:$K$80</c:f>
              <c:numCache>
                <c:formatCode>General</c:formatCode>
                <c:ptCount val="49"/>
                <c:pt idx="0">
                  <c:v>1</c:v>
                </c:pt>
                <c:pt idx="1">
                  <c:v>0.97921199999999997</c:v>
                </c:pt>
                <c:pt idx="2">
                  <c:v>0.95874899999999996</c:v>
                </c:pt>
                <c:pt idx="3">
                  <c:v>0.93760399999999999</c:v>
                </c:pt>
                <c:pt idx="4">
                  <c:v>0.91695700000000002</c:v>
                </c:pt>
                <c:pt idx="5">
                  <c:v>0.89689099999999999</c:v>
                </c:pt>
                <c:pt idx="6">
                  <c:v>0.87622699999999998</c:v>
                </c:pt>
                <c:pt idx="7">
                  <c:v>0.85492699999999999</c:v>
                </c:pt>
                <c:pt idx="8">
                  <c:v>0.83360900000000004</c:v>
                </c:pt>
                <c:pt idx="9">
                  <c:v>0.80957599999999996</c:v>
                </c:pt>
                <c:pt idx="10">
                  <c:v>0.78928600000000004</c:v>
                </c:pt>
                <c:pt idx="11">
                  <c:v>0.76646000000000003</c:v>
                </c:pt>
                <c:pt idx="12">
                  <c:v>0.74620200000000003</c:v>
                </c:pt>
                <c:pt idx="13">
                  <c:v>0.72389300000000001</c:v>
                </c:pt>
                <c:pt idx="14">
                  <c:v>0.70370200000000005</c:v>
                </c:pt>
                <c:pt idx="15">
                  <c:v>0.68279500000000004</c:v>
                </c:pt>
                <c:pt idx="16">
                  <c:v>0.66229300000000002</c:v>
                </c:pt>
                <c:pt idx="17">
                  <c:v>0.64177200000000001</c:v>
                </c:pt>
                <c:pt idx="18">
                  <c:v>0.62157700000000005</c:v>
                </c:pt>
                <c:pt idx="19">
                  <c:v>0.60004100000000005</c:v>
                </c:pt>
                <c:pt idx="20">
                  <c:v>0.57971899999999998</c:v>
                </c:pt>
                <c:pt idx="21">
                  <c:v>0.55540400000000001</c:v>
                </c:pt>
                <c:pt idx="22">
                  <c:v>0.53503400000000001</c:v>
                </c:pt>
                <c:pt idx="23">
                  <c:v>0.51497400000000004</c:v>
                </c:pt>
                <c:pt idx="24">
                  <c:v>0.49471700000000002</c:v>
                </c:pt>
                <c:pt idx="25">
                  <c:v>0.47401900000000002</c:v>
                </c:pt>
                <c:pt idx="26">
                  <c:v>0.44852799999999998</c:v>
                </c:pt>
                <c:pt idx="27">
                  <c:v>0.42821399999999998</c:v>
                </c:pt>
                <c:pt idx="28">
                  <c:v>0.40800700000000001</c:v>
                </c:pt>
                <c:pt idx="29">
                  <c:v>0.38793100000000003</c:v>
                </c:pt>
                <c:pt idx="30">
                  <c:v>0.36777500000000002</c:v>
                </c:pt>
                <c:pt idx="31">
                  <c:v>0.34748800000000002</c:v>
                </c:pt>
                <c:pt idx="32">
                  <c:v>0.327484</c:v>
                </c:pt>
                <c:pt idx="33">
                  <c:v>0.30690600000000001</c:v>
                </c:pt>
                <c:pt idx="34">
                  <c:v>0.28667599999999999</c:v>
                </c:pt>
                <c:pt idx="35">
                  <c:v>0.26568000000000003</c:v>
                </c:pt>
                <c:pt idx="36">
                  <c:v>0.24559400000000001</c:v>
                </c:pt>
                <c:pt idx="37">
                  <c:v>0.22498399999999999</c:v>
                </c:pt>
                <c:pt idx="38">
                  <c:v>0.20471700000000001</c:v>
                </c:pt>
                <c:pt idx="39">
                  <c:v>0.18467500000000001</c:v>
                </c:pt>
                <c:pt idx="40">
                  <c:v>0.16431100000000001</c:v>
                </c:pt>
                <c:pt idx="41">
                  <c:v>0.143932</c:v>
                </c:pt>
                <c:pt idx="42">
                  <c:v>0.12376</c:v>
                </c:pt>
                <c:pt idx="43">
                  <c:v>0.103413</c:v>
                </c:pt>
                <c:pt idx="44">
                  <c:v>8.2808000000000007E-2</c:v>
                </c:pt>
                <c:pt idx="45">
                  <c:v>6.2617999999999993E-2</c:v>
                </c:pt>
                <c:pt idx="46">
                  <c:v>4.2321999999999999E-2</c:v>
                </c:pt>
                <c:pt idx="47">
                  <c:v>2.2296E-2</c:v>
                </c:pt>
                <c:pt idx="48">
                  <c:v>9.4540000000000006E-3</c:v>
                </c:pt>
              </c:numCache>
            </c:numRef>
          </c:xVal>
          <c:yVal>
            <c:numRef>
              <c:f>[1]Sheet1!$L$32:$L$80</c:f>
              <c:numCache>
                <c:formatCode>General</c:formatCode>
                <c:ptCount val="49"/>
                <c:pt idx="0">
                  <c:v>0</c:v>
                </c:pt>
                <c:pt idx="1">
                  <c:v>1808.8030000000001</c:v>
                </c:pt>
                <c:pt idx="2">
                  <c:v>1825.5250000000001</c:v>
                </c:pt>
                <c:pt idx="3">
                  <c:v>1961.8109999999999</c:v>
                </c:pt>
                <c:pt idx="4">
                  <c:v>2130.7939999999999</c:v>
                </c:pt>
                <c:pt idx="5">
                  <c:v>2148.7310000000002</c:v>
                </c:pt>
                <c:pt idx="6">
                  <c:v>2148.7310000000002</c:v>
                </c:pt>
                <c:pt idx="7">
                  <c:v>2260.6489999999999</c:v>
                </c:pt>
                <c:pt idx="8">
                  <c:v>2260.6489999999999</c:v>
                </c:pt>
                <c:pt idx="9">
                  <c:v>2263.355</c:v>
                </c:pt>
                <c:pt idx="10">
                  <c:v>2293.0650000000001</c:v>
                </c:pt>
                <c:pt idx="11">
                  <c:v>2341.4879999999998</c:v>
                </c:pt>
                <c:pt idx="12">
                  <c:v>2369.7640000000001</c:v>
                </c:pt>
                <c:pt idx="13">
                  <c:v>2390.3249999999998</c:v>
                </c:pt>
                <c:pt idx="14">
                  <c:v>2390.3249999999998</c:v>
                </c:pt>
                <c:pt idx="15">
                  <c:v>2403.8589999999999</c:v>
                </c:pt>
                <c:pt idx="16">
                  <c:v>2415.7939999999999</c:v>
                </c:pt>
                <c:pt idx="17">
                  <c:v>2418.4810000000002</c:v>
                </c:pt>
                <c:pt idx="18">
                  <c:v>2437.9589999999998</c:v>
                </c:pt>
                <c:pt idx="19">
                  <c:v>2465.9459999999999</c:v>
                </c:pt>
                <c:pt idx="20">
                  <c:v>2485.52</c:v>
                </c:pt>
                <c:pt idx="21">
                  <c:v>2486.0929999999998</c:v>
                </c:pt>
                <c:pt idx="22">
                  <c:v>2487.5189999999998</c:v>
                </c:pt>
                <c:pt idx="23">
                  <c:v>2496.7260000000001</c:v>
                </c:pt>
                <c:pt idx="24">
                  <c:v>2536.0949999999998</c:v>
                </c:pt>
                <c:pt idx="25">
                  <c:v>2558.0189999999998</c:v>
                </c:pt>
                <c:pt idx="26">
                  <c:v>2579.239</c:v>
                </c:pt>
                <c:pt idx="27">
                  <c:v>2600.6930000000002</c:v>
                </c:pt>
                <c:pt idx="28">
                  <c:v>2625.846</c:v>
                </c:pt>
                <c:pt idx="29">
                  <c:v>2683.9609999999998</c:v>
                </c:pt>
                <c:pt idx="30">
                  <c:v>2724.808</c:v>
                </c:pt>
                <c:pt idx="31">
                  <c:v>2772.9070000000002</c:v>
                </c:pt>
                <c:pt idx="32">
                  <c:v>2853.1759999999999</c:v>
                </c:pt>
                <c:pt idx="33">
                  <c:v>2904.5390000000002</c:v>
                </c:pt>
                <c:pt idx="34">
                  <c:v>3022.6970000000001</c:v>
                </c:pt>
                <c:pt idx="35">
                  <c:v>3095.4189999999999</c:v>
                </c:pt>
                <c:pt idx="36">
                  <c:v>3205.8020000000001</c:v>
                </c:pt>
                <c:pt idx="37">
                  <c:v>3344.9079999999999</c:v>
                </c:pt>
                <c:pt idx="38">
                  <c:v>3465.3110000000001</c:v>
                </c:pt>
                <c:pt idx="39">
                  <c:v>3592.1379999999999</c:v>
                </c:pt>
                <c:pt idx="40">
                  <c:v>3774.9780000000001</c:v>
                </c:pt>
                <c:pt idx="41">
                  <c:v>3959.4189999999999</c:v>
                </c:pt>
                <c:pt idx="42">
                  <c:v>4190.6260000000002</c:v>
                </c:pt>
                <c:pt idx="43">
                  <c:v>4487.4849999999997</c:v>
                </c:pt>
                <c:pt idx="44">
                  <c:v>4803.5079999999998</c:v>
                </c:pt>
                <c:pt idx="45">
                  <c:v>5215.9780000000001</c:v>
                </c:pt>
                <c:pt idx="46">
                  <c:v>5937.4179999999997</c:v>
                </c:pt>
                <c:pt idx="47">
                  <c:v>7371.2479999999996</c:v>
                </c:pt>
                <c:pt idx="48">
                  <c:v>10933.12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3B7D-47C3-9377-84BEA14AD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466024"/>
        <c:axId val="185466416"/>
      </c:scatterChart>
      <c:valAx>
        <c:axId val="185466024"/>
        <c:scaling>
          <c:orientation val="minMax"/>
          <c:max val="1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466416"/>
        <c:crosses val="autoZero"/>
        <c:crossBetween val="midCat"/>
      </c:valAx>
      <c:valAx>
        <c:axId val="185466416"/>
        <c:scaling>
          <c:orientation val="minMax"/>
        </c:scaling>
        <c:delete val="0"/>
        <c:axPos val="l"/>
        <c:numFmt formatCode="0.0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466024"/>
        <c:crosses val="autoZero"/>
        <c:crossBetween val="midCat"/>
      </c:valAx>
    </c:plotArea>
    <c:legend>
      <c:legendPos val="tr"/>
      <c:layout/>
      <c:overlay val="1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 smtClean="0"/>
              <a:t>Drainage</a:t>
            </a:r>
            <a:r>
              <a:rPr lang="en-GB" sz="1800" baseline="0" dirty="0" smtClean="0"/>
              <a:t> </a:t>
            </a:r>
            <a:r>
              <a:rPr lang="en-GB" sz="1800" dirty="0" smtClean="0"/>
              <a:t>Relative</a:t>
            </a:r>
            <a:r>
              <a:rPr lang="en-GB" sz="1800" baseline="0" dirty="0" smtClean="0"/>
              <a:t> </a:t>
            </a:r>
            <a:r>
              <a:rPr lang="en-GB" sz="1800" baseline="0" dirty="0"/>
              <a:t>permeability</a:t>
            </a:r>
            <a:endParaRPr lang="en-GB" sz="1800" dirty="0"/>
          </a:p>
        </c:rich>
      </c:tx>
      <c:layout>
        <c:manualLayout>
          <c:xMode val="edge"/>
          <c:yMode val="edge"/>
          <c:x val="0.1343618686868687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CT</c:v>
          </c:tx>
          <c:spPr>
            <a:ln w="28575"/>
          </c:spPr>
          <c:marker>
            <c:symbol val="none"/>
          </c:marker>
          <c:xVal>
            <c:numRef>
              <c:f>[1]Sheet1!$B$32:$B$81</c:f>
              <c:numCache>
                <c:formatCode>General</c:formatCode>
                <c:ptCount val="50"/>
                <c:pt idx="0">
                  <c:v>1</c:v>
                </c:pt>
                <c:pt idx="1">
                  <c:v>0.97970999999999997</c:v>
                </c:pt>
                <c:pt idx="2">
                  <c:v>0.95863900000000002</c:v>
                </c:pt>
                <c:pt idx="3">
                  <c:v>0.93789199999999995</c:v>
                </c:pt>
                <c:pt idx="4">
                  <c:v>0.916439</c:v>
                </c:pt>
                <c:pt idx="5">
                  <c:v>0.89499899999999999</c:v>
                </c:pt>
                <c:pt idx="6">
                  <c:v>0.87449399999999999</c:v>
                </c:pt>
                <c:pt idx="7">
                  <c:v>0.854217</c:v>
                </c:pt>
                <c:pt idx="8">
                  <c:v>0.83357300000000001</c:v>
                </c:pt>
                <c:pt idx="9">
                  <c:v>0.81350100000000003</c:v>
                </c:pt>
                <c:pt idx="10">
                  <c:v>0.79341899999999999</c:v>
                </c:pt>
                <c:pt idx="11">
                  <c:v>0.77299600000000002</c:v>
                </c:pt>
                <c:pt idx="12">
                  <c:v>0.75198699999999996</c:v>
                </c:pt>
                <c:pt idx="13">
                  <c:v>0.73167499999999996</c:v>
                </c:pt>
                <c:pt idx="14">
                  <c:v>0.71151900000000001</c:v>
                </c:pt>
                <c:pt idx="15">
                  <c:v>0.69126200000000004</c:v>
                </c:pt>
                <c:pt idx="16">
                  <c:v>0.67065399999999997</c:v>
                </c:pt>
                <c:pt idx="17">
                  <c:v>0.65038300000000004</c:v>
                </c:pt>
                <c:pt idx="18">
                  <c:v>0.629884</c:v>
                </c:pt>
                <c:pt idx="19">
                  <c:v>0.60972599999999999</c:v>
                </c:pt>
                <c:pt idx="20">
                  <c:v>0.58842099999999997</c:v>
                </c:pt>
                <c:pt idx="21">
                  <c:v>0.56819600000000003</c:v>
                </c:pt>
                <c:pt idx="22">
                  <c:v>0.54749700000000001</c:v>
                </c:pt>
                <c:pt idx="23">
                  <c:v>0.52743399999999996</c:v>
                </c:pt>
                <c:pt idx="24">
                  <c:v>0.50691900000000001</c:v>
                </c:pt>
                <c:pt idx="25">
                  <c:v>0.48597400000000002</c:v>
                </c:pt>
                <c:pt idx="26">
                  <c:v>0.465922</c:v>
                </c:pt>
                <c:pt idx="27">
                  <c:v>0.44575199999999998</c:v>
                </c:pt>
                <c:pt idx="28">
                  <c:v>0.425622</c:v>
                </c:pt>
                <c:pt idx="29">
                  <c:v>0.40515899999999999</c:v>
                </c:pt>
                <c:pt idx="30">
                  <c:v>0.384629</c:v>
                </c:pt>
                <c:pt idx="31">
                  <c:v>0.36430299999999999</c:v>
                </c:pt>
                <c:pt idx="32">
                  <c:v>0.34392600000000001</c:v>
                </c:pt>
                <c:pt idx="33">
                  <c:v>0.32392300000000002</c:v>
                </c:pt>
                <c:pt idx="34">
                  <c:v>0.30383599999999999</c:v>
                </c:pt>
                <c:pt idx="35">
                  <c:v>0.28310999999999997</c:v>
                </c:pt>
                <c:pt idx="36">
                  <c:v>0.26246900000000001</c:v>
                </c:pt>
                <c:pt idx="37">
                  <c:v>0.242149</c:v>
                </c:pt>
                <c:pt idx="38">
                  <c:v>0.221999</c:v>
                </c:pt>
                <c:pt idx="39">
                  <c:v>0.20199500000000001</c:v>
                </c:pt>
                <c:pt idx="40">
                  <c:v>0.18179100000000001</c:v>
                </c:pt>
                <c:pt idx="41">
                  <c:v>0.160612</c:v>
                </c:pt>
                <c:pt idx="42">
                  <c:v>0.14060500000000001</c:v>
                </c:pt>
                <c:pt idx="43">
                  <c:v>0.12027500000000001</c:v>
                </c:pt>
                <c:pt idx="44">
                  <c:v>0.10005799999999999</c:v>
                </c:pt>
                <c:pt idx="45">
                  <c:v>7.9998E-2</c:v>
                </c:pt>
                <c:pt idx="46">
                  <c:v>5.9783999999999997E-2</c:v>
                </c:pt>
                <c:pt idx="47">
                  <c:v>3.9551999999999997E-2</c:v>
                </c:pt>
                <c:pt idx="48">
                  <c:v>1.9515999999999999E-2</c:v>
                </c:pt>
                <c:pt idx="49">
                  <c:v>1.1114000000000001E-2</c:v>
                </c:pt>
              </c:numCache>
            </c:numRef>
          </c:xVal>
          <c:yVal>
            <c:numRef>
              <c:f>[1]Sheet1!$D$32:$D$81</c:f>
              <c:numCache>
                <c:formatCode>General</c:formatCode>
                <c:ptCount val="50"/>
                <c:pt idx="0">
                  <c:v>1</c:v>
                </c:pt>
                <c:pt idx="1">
                  <c:v>0.84743930000000001</c:v>
                </c:pt>
                <c:pt idx="2">
                  <c:v>0.68236280000000005</c:v>
                </c:pt>
                <c:pt idx="3">
                  <c:v>0.58752090000000001</c:v>
                </c:pt>
                <c:pt idx="4">
                  <c:v>0.52791120000000002</c:v>
                </c:pt>
                <c:pt idx="5">
                  <c:v>0.49212309999999998</c:v>
                </c:pt>
                <c:pt idx="6">
                  <c:v>0.45121099999999997</c:v>
                </c:pt>
                <c:pt idx="7">
                  <c:v>0.42311890000000002</c:v>
                </c:pt>
                <c:pt idx="8">
                  <c:v>0.38097809999999999</c:v>
                </c:pt>
                <c:pt idx="9">
                  <c:v>0.35946660000000002</c:v>
                </c:pt>
                <c:pt idx="10">
                  <c:v>0.33375529999999998</c:v>
                </c:pt>
                <c:pt idx="11">
                  <c:v>0.28701729999999998</c:v>
                </c:pt>
                <c:pt idx="12">
                  <c:v>0.2427956</c:v>
                </c:pt>
                <c:pt idx="13">
                  <c:v>0.22752610000000001</c:v>
                </c:pt>
                <c:pt idx="14">
                  <c:v>0.1653946</c:v>
                </c:pt>
                <c:pt idx="15">
                  <c:v>0.1506073</c:v>
                </c:pt>
                <c:pt idx="16">
                  <c:v>0.12879769999999999</c:v>
                </c:pt>
                <c:pt idx="17">
                  <c:v>8.3798410000000004E-2</c:v>
                </c:pt>
                <c:pt idx="18">
                  <c:v>6.7553420000000003E-2</c:v>
                </c:pt>
                <c:pt idx="19">
                  <c:v>5.4874489999999998E-2</c:v>
                </c:pt>
                <c:pt idx="20">
                  <c:v>4.330987E-2</c:v>
                </c:pt>
                <c:pt idx="21">
                  <c:v>3.649372E-2</c:v>
                </c:pt>
                <c:pt idx="22">
                  <c:v>3.2000500000000001E-2</c:v>
                </c:pt>
                <c:pt idx="23">
                  <c:v>2.7324290000000001E-2</c:v>
                </c:pt>
                <c:pt idx="24">
                  <c:v>2.13431E-2</c:v>
                </c:pt>
                <c:pt idx="25">
                  <c:v>1.8584099999999999E-2</c:v>
                </c:pt>
                <c:pt idx="26">
                  <c:v>1.4969649999999999E-2</c:v>
                </c:pt>
                <c:pt idx="27">
                  <c:v>1.2281200000000001E-2</c:v>
                </c:pt>
                <c:pt idx="28">
                  <c:v>9.8036200000000007E-3</c:v>
                </c:pt>
                <c:pt idx="29">
                  <c:v>8.202071E-3</c:v>
                </c:pt>
                <c:pt idx="30">
                  <c:v>6.4573809999999999E-3</c:v>
                </c:pt>
                <c:pt idx="31">
                  <c:v>5.5262890000000002E-3</c:v>
                </c:pt>
                <c:pt idx="32">
                  <c:v>4.4551349999999998E-3</c:v>
                </c:pt>
                <c:pt idx="33">
                  <c:v>3.470969E-3</c:v>
                </c:pt>
                <c:pt idx="34">
                  <c:v>2.7152840000000001E-3</c:v>
                </c:pt>
                <c:pt idx="35">
                  <c:v>2.1812749999999999E-3</c:v>
                </c:pt>
                <c:pt idx="36">
                  <c:v>1.74837E-3</c:v>
                </c:pt>
                <c:pt idx="37">
                  <c:v>1.427513E-3</c:v>
                </c:pt>
                <c:pt idx="38">
                  <c:v>1.1475050000000001E-3</c:v>
                </c:pt>
                <c:pt idx="39">
                  <c:v>9.3360389999999995E-4</c:v>
                </c:pt>
                <c:pt idx="40">
                  <c:v>7.5577979999999999E-4</c:v>
                </c:pt>
                <c:pt idx="41">
                  <c:v>6.0525810000000005E-4</c:v>
                </c:pt>
                <c:pt idx="42">
                  <c:v>4.9137330000000002E-4</c:v>
                </c:pt>
                <c:pt idx="43">
                  <c:v>3.763959E-4</c:v>
                </c:pt>
                <c:pt idx="44">
                  <c:v>2.9910160000000001E-4</c:v>
                </c:pt>
                <c:pt idx="45">
                  <c:v>2.2976600000000001E-4</c:v>
                </c:pt>
                <c:pt idx="46">
                  <c:v>1.6088410000000001E-4</c:v>
                </c:pt>
                <c:pt idx="47">
                  <c:v>9.5905270000000003E-5</c:v>
                </c:pt>
                <c:pt idx="48">
                  <c:v>3.67164E-5</c:v>
                </c:pt>
                <c:pt idx="49">
                  <c:v>1.2431130000000001E-5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3B7D-47C3-9377-84BEA14AD2A7}"/>
            </c:ext>
          </c:extLst>
        </c:ser>
        <c:ser>
          <c:idx val="0"/>
          <c:order val="1"/>
          <c:tx>
            <c:v>CT</c:v>
          </c:tx>
          <c:spPr>
            <a:ln w="28575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[1]Sheet1!$B$32:$B$81</c:f>
              <c:numCache>
                <c:formatCode>General</c:formatCode>
                <c:ptCount val="50"/>
                <c:pt idx="0">
                  <c:v>1</c:v>
                </c:pt>
                <c:pt idx="1">
                  <c:v>0.97970999999999997</c:v>
                </c:pt>
                <c:pt idx="2">
                  <c:v>0.95863900000000002</c:v>
                </c:pt>
                <c:pt idx="3">
                  <c:v>0.93789199999999995</c:v>
                </c:pt>
                <c:pt idx="4">
                  <c:v>0.916439</c:v>
                </c:pt>
                <c:pt idx="5">
                  <c:v>0.89499899999999999</c:v>
                </c:pt>
                <c:pt idx="6">
                  <c:v>0.87449399999999999</c:v>
                </c:pt>
                <c:pt idx="7">
                  <c:v>0.854217</c:v>
                </c:pt>
                <c:pt idx="8">
                  <c:v>0.83357300000000001</c:v>
                </c:pt>
                <c:pt idx="9">
                  <c:v>0.81350100000000003</c:v>
                </c:pt>
                <c:pt idx="10">
                  <c:v>0.79341899999999999</c:v>
                </c:pt>
                <c:pt idx="11">
                  <c:v>0.77299600000000002</c:v>
                </c:pt>
                <c:pt idx="12">
                  <c:v>0.75198699999999996</c:v>
                </c:pt>
                <c:pt idx="13">
                  <c:v>0.73167499999999996</c:v>
                </c:pt>
                <c:pt idx="14">
                  <c:v>0.71151900000000001</c:v>
                </c:pt>
                <c:pt idx="15">
                  <c:v>0.69126200000000004</c:v>
                </c:pt>
                <c:pt idx="16">
                  <c:v>0.67065399999999997</c:v>
                </c:pt>
                <c:pt idx="17">
                  <c:v>0.65038300000000004</c:v>
                </c:pt>
                <c:pt idx="18">
                  <c:v>0.629884</c:v>
                </c:pt>
                <c:pt idx="19">
                  <c:v>0.60972599999999999</c:v>
                </c:pt>
                <c:pt idx="20">
                  <c:v>0.58842099999999997</c:v>
                </c:pt>
                <c:pt idx="21">
                  <c:v>0.56819600000000003</c:v>
                </c:pt>
                <c:pt idx="22">
                  <c:v>0.54749700000000001</c:v>
                </c:pt>
                <c:pt idx="23">
                  <c:v>0.52743399999999996</c:v>
                </c:pt>
                <c:pt idx="24">
                  <c:v>0.50691900000000001</c:v>
                </c:pt>
                <c:pt idx="25">
                  <c:v>0.48597400000000002</c:v>
                </c:pt>
                <c:pt idx="26">
                  <c:v>0.465922</c:v>
                </c:pt>
                <c:pt idx="27">
                  <c:v>0.44575199999999998</c:v>
                </c:pt>
                <c:pt idx="28">
                  <c:v>0.425622</c:v>
                </c:pt>
                <c:pt idx="29">
                  <c:v>0.40515899999999999</c:v>
                </c:pt>
                <c:pt idx="30">
                  <c:v>0.384629</c:v>
                </c:pt>
                <c:pt idx="31">
                  <c:v>0.36430299999999999</c:v>
                </c:pt>
                <c:pt idx="32">
                  <c:v>0.34392600000000001</c:v>
                </c:pt>
                <c:pt idx="33">
                  <c:v>0.32392300000000002</c:v>
                </c:pt>
                <c:pt idx="34">
                  <c:v>0.30383599999999999</c:v>
                </c:pt>
                <c:pt idx="35">
                  <c:v>0.28310999999999997</c:v>
                </c:pt>
                <c:pt idx="36">
                  <c:v>0.26246900000000001</c:v>
                </c:pt>
                <c:pt idx="37">
                  <c:v>0.242149</c:v>
                </c:pt>
                <c:pt idx="38">
                  <c:v>0.221999</c:v>
                </c:pt>
                <c:pt idx="39">
                  <c:v>0.20199500000000001</c:v>
                </c:pt>
                <c:pt idx="40">
                  <c:v>0.18179100000000001</c:v>
                </c:pt>
                <c:pt idx="41">
                  <c:v>0.160612</c:v>
                </c:pt>
                <c:pt idx="42">
                  <c:v>0.14060500000000001</c:v>
                </c:pt>
                <c:pt idx="43">
                  <c:v>0.12027500000000001</c:v>
                </c:pt>
                <c:pt idx="44">
                  <c:v>0.10005799999999999</c:v>
                </c:pt>
                <c:pt idx="45">
                  <c:v>7.9998E-2</c:v>
                </c:pt>
                <c:pt idx="46">
                  <c:v>5.9783999999999997E-2</c:v>
                </c:pt>
                <c:pt idx="47">
                  <c:v>3.9551999999999997E-2</c:v>
                </c:pt>
                <c:pt idx="48">
                  <c:v>1.9515999999999999E-2</c:v>
                </c:pt>
                <c:pt idx="49">
                  <c:v>1.1114000000000001E-2</c:v>
                </c:pt>
              </c:numCache>
            </c:numRef>
          </c:xVal>
          <c:yVal>
            <c:numRef>
              <c:f>[1]Sheet1!$E$32:$E$81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3.6839440000000001E-2</c:v>
                </c:pt>
                <c:pt idx="9">
                  <c:v>4.3488060000000002E-2</c:v>
                </c:pt>
                <c:pt idx="10">
                  <c:v>4.4197590000000002E-2</c:v>
                </c:pt>
                <c:pt idx="11">
                  <c:v>5.9329E-2</c:v>
                </c:pt>
                <c:pt idx="12">
                  <c:v>5.9329E-2</c:v>
                </c:pt>
                <c:pt idx="13">
                  <c:v>5.9329E-2</c:v>
                </c:pt>
                <c:pt idx="14">
                  <c:v>5.9482019999999997E-2</c:v>
                </c:pt>
                <c:pt idx="15">
                  <c:v>8.2328230000000002E-2</c:v>
                </c:pt>
                <c:pt idx="16">
                  <c:v>8.4343080000000001E-2</c:v>
                </c:pt>
                <c:pt idx="17">
                  <c:v>8.4413340000000003E-2</c:v>
                </c:pt>
                <c:pt idx="18">
                  <c:v>9.1307470000000002E-2</c:v>
                </c:pt>
                <c:pt idx="19">
                  <c:v>0.12803700000000001</c:v>
                </c:pt>
                <c:pt idx="20">
                  <c:v>0.14700869999999999</c:v>
                </c:pt>
                <c:pt idx="21">
                  <c:v>0.16874449999999999</c:v>
                </c:pt>
                <c:pt idx="22">
                  <c:v>0.1790892</c:v>
                </c:pt>
                <c:pt idx="23">
                  <c:v>0.2144779</c:v>
                </c:pt>
                <c:pt idx="24">
                  <c:v>0.24847330000000001</c:v>
                </c:pt>
                <c:pt idx="25">
                  <c:v>0.27192650000000002</c:v>
                </c:pt>
                <c:pt idx="26">
                  <c:v>0.28899330000000001</c:v>
                </c:pt>
                <c:pt idx="27">
                  <c:v>0.31846600000000003</c:v>
                </c:pt>
                <c:pt idx="28">
                  <c:v>0.33584779999999997</c:v>
                </c:pt>
                <c:pt idx="29">
                  <c:v>0.34656579999999998</c:v>
                </c:pt>
                <c:pt idx="30">
                  <c:v>0.38837090000000002</c:v>
                </c:pt>
                <c:pt idx="31">
                  <c:v>0.3980765</c:v>
                </c:pt>
                <c:pt idx="32">
                  <c:v>0.44318639999999998</c:v>
                </c:pt>
                <c:pt idx="33">
                  <c:v>0.48039850000000001</c:v>
                </c:pt>
                <c:pt idx="34">
                  <c:v>0.52306129999999995</c:v>
                </c:pt>
                <c:pt idx="35">
                  <c:v>0.55483059999999995</c:v>
                </c:pt>
                <c:pt idx="36">
                  <c:v>0.59990790000000005</c:v>
                </c:pt>
                <c:pt idx="37">
                  <c:v>0.64243220000000001</c:v>
                </c:pt>
                <c:pt idx="38">
                  <c:v>0.67822269999999996</c:v>
                </c:pt>
                <c:pt idx="39">
                  <c:v>0.72281879999999998</c:v>
                </c:pt>
                <c:pt idx="40">
                  <c:v>0.75836079999999995</c:v>
                </c:pt>
                <c:pt idx="41">
                  <c:v>0.79644539999999997</c:v>
                </c:pt>
                <c:pt idx="42">
                  <c:v>0.82430870000000001</c:v>
                </c:pt>
                <c:pt idx="43">
                  <c:v>0.8582668</c:v>
                </c:pt>
                <c:pt idx="44">
                  <c:v>0.88190230000000003</c:v>
                </c:pt>
                <c:pt idx="45">
                  <c:v>0.90529269999999995</c:v>
                </c:pt>
                <c:pt idx="46">
                  <c:v>0.93112989999999995</c:v>
                </c:pt>
                <c:pt idx="47">
                  <c:v>0.95251730000000001</c:v>
                </c:pt>
                <c:pt idx="48">
                  <c:v>0.97878399999999999</c:v>
                </c:pt>
                <c:pt idx="49">
                  <c:v>0.98792599999999997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3B7D-47C3-9377-84BEA14AD2A7}"/>
            </c:ext>
          </c:extLst>
        </c:ser>
        <c:ser>
          <c:idx val="2"/>
          <c:order val="2"/>
          <c:tx>
            <c:v>MODEL</c:v>
          </c:tx>
          <c:spPr>
            <a:ln>
              <a:solidFill>
                <a:srgbClr val="00B0F0"/>
              </a:solidFill>
              <a:prstDash val="dash"/>
            </a:ln>
          </c:spPr>
          <c:marker>
            <c:symbol val="none"/>
          </c:marker>
          <c:xVal>
            <c:numRef>
              <c:f>[1]Sheet1!$K$32:$K$80</c:f>
              <c:numCache>
                <c:formatCode>General</c:formatCode>
                <c:ptCount val="49"/>
                <c:pt idx="0">
                  <c:v>1</c:v>
                </c:pt>
                <c:pt idx="1">
                  <c:v>0.97921199999999997</c:v>
                </c:pt>
                <c:pt idx="2">
                  <c:v>0.95874899999999996</c:v>
                </c:pt>
                <c:pt idx="3">
                  <c:v>0.93760399999999999</c:v>
                </c:pt>
                <c:pt idx="4">
                  <c:v>0.91695700000000002</c:v>
                </c:pt>
                <c:pt idx="5">
                  <c:v>0.89689099999999999</c:v>
                </c:pt>
                <c:pt idx="6">
                  <c:v>0.87622699999999998</c:v>
                </c:pt>
                <c:pt idx="7">
                  <c:v>0.85492699999999999</c:v>
                </c:pt>
                <c:pt idx="8">
                  <c:v>0.83360900000000004</c:v>
                </c:pt>
                <c:pt idx="9">
                  <c:v>0.80957599999999996</c:v>
                </c:pt>
                <c:pt idx="10">
                  <c:v>0.78928600000000004</c:v>
                </c:pt>
                <c:pt idx="11">
                  <c:v>0.76646000000000003</c:v>
                </c:pt>
                <c:pt idx="12">
                  <c:v>0.74620200000000003</c:v>
                </c:pt>
                <c:pt idx="13">
                  <c:v>0.72389300000000001</c:v>
                </c:pt>
                <c:pt idx="14">
                  <c:v>0.70370200000000005</c:v>
                </c:pt>
                <c:pt idx="15">
                  <c:v>0.68279500000000004</c:v>
                </c:pt>
                <c:pt idx="16">
                  <c:v>0.66229300000000002</c:v>
                </c:pt>
                <c:pt idx="17">
                  <c:v>0.64177200000000001</c:v>
                </c:pt>
                <c:pt idx="18">
                  <c:v>0.62157700000000005</c:v>
                </c:pt>
                <c:pt idx="19">
                  <c:v>0.60004100000000005</c:v>
                </c:pt>
                <c:pt idx="20">
                  <c:v>0.57971899999999998</c:v>
                </c:pt>
                <c:pt idx="21">
                  <c:v>0.55540400000000001</c:v>
                </c:pt>
                <c:pt idx="22">
                  <c:v>0.53503400000000001</c:v>
                </c:pt>
                <c:pt idx="23">
                  <c:v>0.51497400000000004</c:v>
                </c:pt>
                <c:pt idx="24">
                  <c:v>0.49471700000000002</c:v>
                </c:pt>
                <c:pt idx="25">
                  <c:v>0.47401900000000002</c:v>
                </c:pt>
                <c:pt idx="26">
                  <c:v>0.44852799999999998</c:v>
                </c:pt>
                <c:pt idx="27">
                  <c:v>0.42821399999999998</c:v>
                </c:pt>
                <c:pt idx="28">
                  <c:v>0.40800700000000001</c:v>
                </c:pt>
                <c:pt idx="29">
                  <c:v>0.38793100000000003</c:v>
                </c:pt>
                <c:pt idx="30">
                  <c:v>0.36777500000000002</c:v>
                </c:pt>
                <c:pt idx="31">
                  <c:v>0.34748800000000002</c:v>
                </c:pt>
                <c:pt idx="32">
                  <c:v>0.327484</c:v>
                </c:pt>
                <c:pt idx="33">
                  <c:v>0.30690600000000001</c:v>
                </c:pt>
                <c:pt idx="34">
                  <c:v>0.28667599999999999</c:v>
                </c:pt>
                <c:pt idx="35">
                  <c:v>0.26568000000000003</c:v>
                </c:pt>
                <c:pt idx="36">
                  <c:v>0.24559400000000001</c:v>
                </c:pt>
                <c:pt idx="37">
                  <c:v>0.22498399999999999</c:v>
                </c:pt>
                <c:pt idx="38">
                  <c:v>0.20471700000000001</c:v>
                </c:pt>
                <c:pt idx="39">
                  <c:v>0.18467500000000001</c:v>
                </c:pt>
                <c:pt idx="40">
                  <c:v>0.16431100000000001</c:v>
                </c:pt>
                <c:pt idx="41">
                  <c:v>0.143932</c:v>
                </c:pt>
                <c:pt idx="42">
                  <c:v>0.12376</c:v>
                </c:pt>
                <c:pt idx="43">
                  <c:v>0.103413</c:v>
                </c:pt>
                <c:pt idx="44">
                  <c:v>8.2808000000000007E-2</c:v>
                </c:pt>
                <c:pt idx="45">
                  <c:v>6.2617999999999993E-2</c:v>
                </c:pt>
                <c:pt idx="46">
                  <c:v>4.2321999999999999E-2</c:v>
                </c:pt>
                <c:pt idx="47">
                  <c:v>2.2296E-2</c:v>
                </c:pt>
                <c:pt idx="48">
                  <c:v>9.4540000000000006E-3</c:v>
                </c:pt>
              </c:numCache>
            </c:numRef>
          </c:xVal>
          <c:yVal>
            <c:numRef>
              <c:f>[1]Sheet1!$M$32:$M$80</c:f>
              <c:numCache>
                <c:formatCode>General</c:formatCode>
                <c:ptCount val="49"/>
                <c:pt idx="0">
                  <c:v>1</c:v>
                </c:pt>
                <c:pt idx="1">
                  <c:v>0.88927120000000004</c:v>
                </c:pt>
                <c:pt idx="2">
                  <c:v>0.8003943</c:v>
                </c:pt>
                <c:pt idx="3">
                  <c:v>0.68607249999999997</c:v>
                </c:pt>
                <c:pt idx="4">
                  <c:v>0.57735999999999998</c:v>
                </c:pt>
                <c:pt idx="5">
                  <c:v>0.54148240000000003</c:v>
                </c:pt>
                <c:pt idx="6">
                  <c:v>0.51675150000000003</c:v>
                </c:pt>
                <c:pt idx="7">
                  <c:v>0.42868250000000002</c:v>
                </c:pt>
                <c:pt idx="8">
                  <c:v>0.29685679999999998</c:v>
                </c:pt>
                <c:pt idx="9">
                  <c:v>0.2271444</c:v>
                </c:pt>
                <c:pt idx="10">
                  <c:v>0.21452470000000001</c:v>
                </c:pt>
                <c:pt idx="11">
                  <c:v>0.17854</c:v>
                </c:pt>
                <c:pt idx="12">
                  <c:v>0.14768800000000001</c:v>
                </c:pt>
                <c:pt idx="13">
                  <c:v>0.12298630000000001</c:v>
                </c:pt>
                <c:pt idx="14">
                  <c:v>0.1192299</c:v>
                </c:pt>
                <c:pt idx="15">
                  <c:v>9.1937980000000002E-2</c:v>
                </c:pt>
                <c:pt idx="16">
                  <c:v>8.5748279999999996E-2</c:v>
                </c:pt>
                <c:pt idx="17">
                  <c:v>8.3200200000000002E-2</c:v>
                </c:pt>
                <c:pt idx="18">
                  <c:v>6.6370109999999996E-2</c:v>
                </c:pt>
                <c:pt idx="19">
                  <c:v>4.7526529999999997E-2</c:v>
                </c:pt>
                <c:pt idx="20">
                  <c:v>3.2547100000000002E-2</c:v>
                </c:pt>
                <c:pt idx="21">
                  <c:v>2.664215E-2</c:v>
                </c:pt>
                <c:pt idx="22">
                  <c:v>2.3901410000000001E-2</c:v>
                </c:pt>
                <c:pt idx="23">
                  <c:v>1.7521559999999999E-2</c:v>
                </c:pt>
                <c:pt idx="24">
                  <c:v>1.356305E-2</c:v>
                </c:pt>
                <c:pt idx="25">
                  <c:v>1.143109E-2</c:v>
                </c:pt>
                <c:pt idx="26">
                  <c:v>9.3211049999999997E-3</c:v>
                </c:pt>
                <c:pt idx="27">
                  <c:v>8.344654E-3</c:v>
                </c:pt>
                <c:pt idx="28">
                  <c:v>6.9550990000000002E-3</c:v>
                </c:pt>
                <c:pt idx="29">
                  <c:v>5.7709299999999996E-3</c:v>
                </c:pt>
                <c:pt idx="30">
                  <c:v>4.3807430000000003E-3</c:v>
                </c:pt>
                <c:pt idx="31">
                  <c:v>3.4808090000000001E-3</c:v>
                </c:pt>
                <c:pt idx="32">
                  <c:v>2.9459579999999998E-3</c:v>
                </c:pt>
                <c:pt idx="33">
                  <c:v>2.5457879999999998E-3</c:v>
                </c:pt>
                <c:pt idx="34">
                  <c:v>2.0369580000000002E-3</c:v>
                </c:pt>
                <c:pt idx="35">
                  <c:v>1.628245E-3</c:v>
                </c:pt>
                <c:pt idx="36">
                  <c:v>1.3450090000000001E-3</c:v>
                </c:pt>
                <c:pt idx="37">
                  <c:v>1.0777810000000001E-3</c:v>
                </c:pt>
                <c:pt idx="38">
                  <c:v>9.017033E-4</c:v>
                </c:pt>
                <c:pt idx="39">
                  <c:v>7.3603290000000005E-4</c:v>
                </c:pt>
                <c:pt idx="40">
                  <c:v>5.8250589999999996E-4</c:v>
                </c:pt>
                <c:pt idx="41">
                  <c:v>4.6583280000000001E-4</c:v>
                </c:pt>
                <c:pt idx="42">
                  <c:v>3.627964E-4</c:v>
                </c:pt>
                <c:pt idx="43">
                  <c:v>2.7160079999999999E-4</c:v>
                </c:pt>
                <c:pt idx="44">
                  <c:v>2.022359E-4</c:v>
                </c:pt>
                <c:pt idx="45">
                  <c:v>1.419673E-4</c:v>
                </c:pt>
                <c:pt idx="46">
                  <c:v>8.2266430000000004E-5</c:v>
                </c:pt>
                <c:pt idx="47">
                  <c:v>3.3432749999999999E-5</c:v>
                </c:pt>
                <c:pt idx="48">
                  <c:v>6.798276E-6</c:v>
                </c:pt>
              </c:numCache>
            </c:numRef>
          </c:yVal>
          <c:smooth val="1"/>
        </c:ser>
        <c:ser>
          <c:idx val="3"/>
          <c:order val="3"/>
          <c:tx>
            <c:v>MODEL</c:v>
          </c:tx>
          <c:spPr>
            <a:ln>
              <a:solidFill>
                <a:srgbClr val="00B0F0"/>
              </a:solidFill>
              <a:prstDash val="dash"/>
            </a:ln>
          </c:spPr>
          <c:marker>
            <c:symbol val="none"/>
          </c:marker>
          <c:xVal>
            <c:numRef>
              <c:f>[1]Sheet1!$K$32:$K$80</c:f>
              <c:numCache>
                <c:formatCode>General</c:formatCode>
                <c:ptCount val="49"/>
                <c:pt idx="0">
                  <c:v>1</c:v>
                </c:pt>
                <c:pt idx="1">
                  <c:v>0.97921199999999997</c:v>
                </c:pt>
                <c:pt idx="2">
                  <c:v>0.95874899999999996</c:v>
                </c:pt>
                <c:pt idx="3">
                  <c:v>0.93760399999999999</c:v>
                </c:pt>
                <c:pt idx="4">
                  <c:v>0.91695700000000002</c:v>
                </c:pt>
                <c:pt idx="5">
                  <c:v>0.89689099999999999</c:v>
                </c:pt>
                <c:pt idx="6">
                  <c:v>0.87622699999999998</c:v>
                </c:pt>
                <c:pt idx="7">
                  <c:v>0.85492699999999999</c:v>
                </c:pt>
                <c:pt idx="8">
                  <c:v>0.83360900000000004</c:v>
                </c:pt>
                <c:pt idx="9">
                  <c:v>0.80957599999999996</c:v>
                </c:pt>
                <c:pt idx="10">
                  <c:v>0.78928600000000004</c:v>
                </c:pt>
                <c:pt idx="11">
                  <c:v>0.76646000000000003</c:v>
                </c:pt>
                <c:pt idx="12">
                  <c:v>0.74620200000000003</c:v>
                </c:pt>
                <c:pt idx="13">
                  <c:v>0.72389300000000001</c:v>
                </c:pt>
                <c:pt idx="14">
                  <c:v>0.70370200000000005</c:v>
                </c:pt>
                <c:pt idx="15">
                  <c:v>0.68279500000000004</c:v>
                </c:pt>
                <c:pt idx="16">
                  <c:v>0.66229300000000002</c:v>
                </c:pt>
                <c:pt idx="17">
                  <c:v>0.64177200000000001</c:v>
                </c:pt>
                <c:pt idx="18">
                  <c:v>0.62157700000000005</c:v>
                </c:pt>
                <c:pt idx="19">
                  <c:v>0.60004100000000005</c:v>
                </c:pt>
                <c:pt idx="20">
                  <c:v>0.57971899999999998</c:v>
                </c:pt>
                <c:pt idx="21">
                  <c:v>0.55540400000000001</c:v>
                </c:pt>
                <c:pt idx="22">
                  <c:v>0.53503400000000001</c:v>
                </c:pt>
                <c:pt idx="23">
                  <c:v>0.51497400000000004</c:v>
                </c:pt>
                <c:pt idx="24">
                  <c:v>0.49471700000000002</c:v>
                </c:pt>
                <c:pt idx="25">
                  <c:v>0.47401900000000002</c:v>
                </c:pt>
                <c:pt idx="26">
                  <c:v>0.44852799999999998</c:v>
                </c:pt>
                <c:pt idx="27">
                  <c:v>0.42821399999999998</c:v>
                </c:pt>
                <c:pt idx="28">
                  <c:v>0.40800700000000001</c:v>
                </c:pt>
                <c:pt idx="29">
                  <c:v>0.38793100000000003</c:v>
                </c:pt>
                <c:pt idx="30">
                  <c:v>0.36777500000000002</c:v>
                </c:pt>
                <c:pt idx="31">
                  <c:v>0.34748800000000002</c:v>
                </c:pt>
                <c:pt idx="32">
                  <c:v>0.327484</c:v>
                </c:pt>
                <c:pt idx="33">
                  <c:v>0.30690600000000001</c:v>
                </c:pt>
                <c:pt idx="34">
                  <c:v>0.28667599999999999</c:v>
                </c:pt>
                <c:pt idx="35">
                  <c:v>0.26568000000000003</c:v>
                </c:pt>
                <c:pt idx="36">
                  <c:v>0.24559400000000001</c:v>
                </c:pt>
                <c:pt idx="37">
                  <c:v>0.22498399999999999</c:v>
                </c:pt>
                <c:pt idx="38">
                  <c:v>0.20471700000000001</c:v>
                </c:pt>
                <c:pt idx="39">
                  <c:v>0.18467500000000001</c:v>
                </c:pt>
                <c:pt idx="40">
                  <c:v>0.16431100000000001</c:v>
                </c:pt>
                <c:pt idx="41">
                  <c:v>0.143932</c:v>
                </c:pt>
                <c:pt idx="42">
                  <c:v>0.12376</c:v>
                </c:pt>
                <c:pt idx="43">
                  <c:v>0.103413</c:v>
                </c:pt>
                <c:pt idx="44">
                  <c:v>8.2808000000000007E-2</c:v>
                </c:pt>
                <c:pt idx="45">
                  <c:v>6.2617999999999993E-2</c:v>
                </c:pt>
                <c:pt idx="46">
                  <c:v>4.2321999999999999E-2</c:v>
                </c:pt>
                <c:pt idx="47">
                  <c:v>2.2296E-2</c:v>
                </c:pt>
                <c:pt idx="48">
                  <c:v>9.4540000000000006E-3</c:v>
                </c:pt>
              </c:numCache>
            </c:numRef>
          </c:xVal>
          <c:yVal>
            <c:numRef>
              <c:f>[1]Sheet1!$N$32:$N$80</c:f>
              <c:numCache>
                <c:formatCode>General</c:formatCode>
                <c:ptCount val="4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3.0374479999999999E-2</c:v>
                </c:pt>
                <c:pt idx="11">
                  <c:v>3.3102270000000003E-2</c:v>
                </c:pt>
                <c:pt idx="12">
                  <c:v>6.5600839999999994E-2</c:v>
                </c:pt>
                <c:pt idx="13">
                  <c:v>8.3717089999999994E-2</c:v>
                </c:pt>
                <c:pt idx="14">
                  <c:v>8.4227449999999995E-2</c:v>
                </c:pt>
                <c:pt idx="15">
                  <c:v>9.5343090000000005E-2</c:v>
                </c:pt>
                <c:pt idx="16">
                  <c:v>9.8461640000000003E-2</c:v>
                </c:pt>
                <c:pt idx="17">
                  <c:v>0.10118050000000001</c:v>
                </c:pt>
                <c:pt idx="18">
                  <c:v>0.1078549</c:v>
                </c:pt>
                <c:pt idx="19">
                  <c:v>0.11005180000000001</c:v>
                </c:pt>
                <c:pt idx="20">
                  <c:v>0.1127896</c:v>
                </c:pt>
                <c:pt idx="21">
                  <c:v>0.1153536</c:v>
                </c:pt>
                <c:pt idx="22">
                  <c:v>0.1260877</c:v>
                </c:pt>
                <c:pt idx="23">
                  <c:v>0.12762699999999999</c:v>
                </c:pt>
                <c:pt idx="24">
                  <c:v>0.1755564</c:v>
                </c:pt>
                <c:pt idx="25">
                  <c:v>0.18869259999999999</c:v>
                </c:pt>
                <c:pt idx="26">
                  <c:v>0.20626059999999999</c:v>
                </c:pt>
                <c:pt idx="27">
                  <c:v>0.224719</c:v>
                </c:pt>
                <c:pt idx="28">
                  <c:v>0.23013810000000001</c:v>
                </c:pt>
                <c:pt idx="29">
                  <c:v>0.25777099999999997</c:v>
                </c:pt>
                <c:pt idx="30">
                  <c:v>0.32766509999999999</c:v>
                </c:pt>
                <c:pt idx="31">
                  <c:v>0.41489330000000002</c:v>
                </c:pt>
                <c:pt idx="32">
                  <c:v>0.46975270000000002</c:v>
                </c:pt>
                <c:pt idx="33">
                  <c:v>0.50676010000000005</c:v>
                </c:pt>
                <c:pt idx="34">
                  <c:v>0.56273450000000003</c:v>
                </c:pt>
                <c:pt idx="35">
                  <c:v>0.59240409999999999</c:v>
                </c:pt>
                <c:pt idx="36">
                  <c:v>0.63718830000000004</c:v>
                </c:pt>
                <c:pt idx="37">
                  <c:v>0.68293530000000002</c:v>
                </c:pt>
                <c:pt idx="38">
                  <c:v>0.71654830000000003</c:v>
                </c:pt>
                <c:pt idx="39">
                  <c:v>0.75232810000000006</c:v>
                </c:pt>
                <c:pt idx="40">
                  <c:v>0.80061740000000003</c:v>
                </c:pt>
                <c:pt idx="41">
                  <c:v>0.83549479999999998</c:v>
                </c:pt>
                <c:pt idx="42">
                  <c:v>0.86563659999999998</c:v>
                </c:pt>
                <c:pt idx="43">
                  <c:v>0.89100109999999999</c:v>
                </c:pt>
                <c:pt idx="44">
                  <c:v>0.91408699999999998</c:v>
                </c:pt>
                <c:pt idx="45">
                  <c:v>0.93545210000000001</c:v>
                </c:pt>
                <c:pt idx="46">
                  <c:v>0.95764870000000002</c:v>
                </c:pt>
                <c:pt idx="47">
                  <c:v>0.97771189999999997</c:v>
                </c:pt>
                <c:pt idx="48">
                  <c:v>0.99101220000000001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467200"/>
        <c:axId val="185467592"/>
      </c:scatterChart>
      <c:valAx>
        <c:axId val="185467200"/>
        <c:scaling>
          <c:orientation val="minMax"/>
          <c:max val="1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467592"/>
        <c:crosses val="autoZero"/>
        <c:crossBetween val="midCat"/>
      </c:valAx>
      <c:valAx>
        <c:axId val="185467592"/>
        <c:scaling>
          <c:orientation val="minMax"/>
          <c:max val="1"/>
          <c:min val="0"/>
        </c:scaling>
        <c:delete val="0"/>
        <c:axPos val="l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467200"/>
        <c:crosses val="autoZero"/>
        <c:crossBetween val="midCat"/>
      </c:valAx>
    </c:plotArea>
    <c:legend>
      <c:legendPos val="t"/>
      <c:layout>
        <c:manualLayout>
          <c:xMode val="edge"/>
          <c:yMode val="edge"/>
          <c:x val="9.8106060606060599E-2"/>
          <c:y val="0.14320277777777779"/>
          <c:w val="0.9"/>
          <c:h val="0.11550436507936508"/>
        </c:manualLayout>
      </c:layout>
      <c:overlay val="1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0" dirty="0"/>
              <a:t>Pore Size Distribution</a:t>
            </a:r>
          </a:p>
        </c:rich>
      </c:tx>
      <c:layout>
        <c:manualLayout>
          <c:xMode val="edge"/>
          <c:yMode val="edge"/>
          <c:x val="0.30524462962962967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031413536792429"/>
          <c:y val="0.12483592449616565"/>
          <c:w val="0.84797998038298572"/>
          <c:h val="0.7067249544594344"/>
        </c:manualLayout>
      </c:layout>
      <c:scatterChart>
        <c:scatterStyle val="smoothMarker"/>
        <c:varyColors val="0"/>
        <c:ser>
          <c:idx val="0"/>
          <c:order val="0"/>
          <c:tx>
            <c:v>Macropores</c:v>
          </c:tx>
          <c:xVal>
            <c:numRef>
              <c:f>NetStaInf!$B$11:$B$41</c:f>
              <c:numCache>
                <c:formatCode>0.00E+00</c:formatCode>
                <c:ptCount val="31"/>
                <c:pt idx="0">
                  <c:v>0.336538</c:v>
                </c:pt>
                <c:pt idx="1">
                  <c:v>0.92439340000000003</c:v>
                </c:pt>
                <c:pt idx="2">
                  <c:v>1.5122488000000001</c:v>
                </c:pt>
                <c:pt idx="3">
                  <c:v>2.1001042000000001</c:v>
                </c:pt>
                <c:pt idx="4">
                  <c:v>2.6879596000000001</c:v>
                </c:pt>
                <c:pt idx="5">
                  <c:v>3.2758150000000001</c:v>
                </c:pt>
                <c:pt idx="6">
                  <c:v>3.8636704000000002</c:v>
                </c:pt>
                <c:pt idx="7">
                  <c:v>4.4515257999999998</c:v>
                </c:pt>
                <c:pt idx="8">
                  <c:v>5.0393812000000002</c:v>
                </c:pt>
                <c:pt idx="9">
                  <c:v>5.6272365999999998</c:v>
                </c:pt>
                <c:pt idx="10">
                  <c:v>6.2150920000000003</c:v>
                </c:pt>
                <c:pt idx="11">
                  <c:v>6.8029473999999999</c:v>
                </c:pt>
                <c:pt idx="12">
                  <c:v>7.3908028000000003</c:v>
                </c:pt>
                <c:pt idx="13">
                  <c:v>7.9786581999999999</c:v>
                </c:pt>
                <c:pt idx="14">
                  <c:v>8.5665136000000004</c:v>
                </c:pt>
                <c:pt idx="15">
                  <c:v>9.1543690000000009</c:v>
                </c:pt>
                <c:pt idx="16">
                  <c:v>9.7422243999999996</c:v>
                </c:pt>
                <c:pt idx="17">
                  <c:v>10.3300798</c:v>
                </c:pt>
                <c:pt idx="18">
                  <c:v>10.917935200000001</c:v>
                </c:pt>
                <c:pt idx="19">
                  <c:v>11.505790599999999</c:v>
                </c:pt>
                <c:pt idx="20">
                  <c:v>12.093646</c:v>
                </c:pt>
                <c:pt idx="21">
                  <c:v>12.6815014</c:v>
                </c:pt>
                <c:pt idx="22">
                  <c:v>13.269356800000001</c:v>
                </c:pt>
                <c:pt idx="23">
                  <c:v>13.857212199999999</c:v>
                </c:pt>
                <c:pt idx="24">
                  <c:v>14.4450676</c:v>
                </c:pt>
                <c:pt idx="25">
                  <c:v>15.032923</c:v>
                </c:pt>
                <c:pt idx="26">
                  <c:v>15.620778400000001</c:v>
                </c:pt>
                <c:pt idx="27">
                  <c:v>16.208633800000001</c:v>
                </c:pt>
                <c:pt idx="28">
                  <c:v>16.7964892</c:v>
                </c:pt>
                <c:pt idx="29">
                  <c:v>17.384344599999999</c:v>
                </c:pt>
                <c:pt idx="30">
                  <c:v>17.972200000000001</c:v>
                </c:pt>
              </c:numCache>
            </c:numRef>
          </c:xVal>
          <c:yVal>
            <c:numRef>
              <c:f>NetStaInf!$D$11:$D$41</c:f>
              <c:numCache>
                <c:formatCode>0.00E+00</c:formatCode>
                <c:ptCount val="31"/>
                <c:pt idx="0">
                  <c:v>4.7515433563999999E-8</c:v>
                </c:pt>
                <c:pt idx="1">
                  <c:v>4.0858137396999998E-2</c:v>
                </c:pt>
                <c:pt idx="2">
                  <c:v>4.0768508084000003E-2</c:v>
                </c:pt>
                <c:pt idx="3">
                  <c:v>3.7917768331000003E-2</c:v>
                </c:pt>
                <c:pt idx="4">
                  <c:v>2.330421618E-2</c:v>
                </c:pt>
                <c:pt idx="5">
                  <c:v>3.1730080498000003E-2</c:v>
                </c:pt>
                <c:pt idx="6">
                  <c:v>3.9222333068999998E-2</c:v>
                </c:pt>
                <c:pt idx="7">
                  <c:v>3.7107470536999997E-2</c:v>
                </c:pt>
                <c:pt idx="8">
                  <c:v>5.2157750342E-2</c:v>
                </c:pt>
                <c:pt idx="9">
                  <c:v>2.5495574758E-2</c:v>
                </c:pt>
                <c:pt idx="10">
                  <c:v>2.1327085685E-2</c:v>
                </c:pt>
                <c:pt idx="11">
                  <c:v>2.5241688392999999E-2</c:v>
                </c:pt>
                <c:pt idx="12">
                  <c:v>3.3366069185999998E-2</c:v>
                </c:pt>
                <c:pt idx="13">
                  <c:v>4.0430519402000001E-2</c:v>
                </c:pt>
                <c:pt idx="14">
                  <c:v>5.6165196307000002E-2</c:v>
                </c:pt>
                <c:pt idx="15">
                  <c:v>1.287358639E-2</c:v>
                </c:pt>
                <c:pt idx="16">
                  <c:v>3.5583196334999997E-2</c:v>
                </c:pt>
                <c:pt idx="17">
                  <c:v>2.6282527270000001E-2</c:v>
                </c:pt>
                <c:pt idx="18">
                  <c:v>6.2551361808E-2</c:v>
                </c:pt>
                <c:pt idx="19">
                  <c:v>3.9055249798E-2</c:v>
                </c:pt>
                <c:pt idx="20">
                  <c:v>4.1148127888999998E-2</c:v>
                </c:pt>
                <c:pt idx="21">
                  <c:v>2.3519438286000002E-2</c:v>
                </c:pt>
                <c:pt idx="22">
                  <c:v>2.9406357226000001E-2</c:v>
                </c:pt>
                <c:pt idx="23">
                  <c:v>4.0527713170999999E-2</c:v>
                </c:pt>
                <c:pt idx="24">
                  <c:v>3.2690779844999997E-2</c:v>
                </c:pt>
                <c:pt idx="25">
                  <c:v>1.4243228266E-2</c:v>
                </c:pt>
                <c:pt idx="26">
                  <c:v>6.6991882441000003E-2</c:v>
                </c:pt>
                <c:pt idx="27">
                  <c:v>2.3813735578000001E-2</c:v>
                </c:pt>
                <c:pt idx="28">
                  <c:v>1.0152613187E-2</c:v>
                </c:pt>
                <c:pt idx="29">
                  <c:v>1.3779369299E-2</c:v>
                </c:pt>
                <c:pt idx="30">
                  <c:v>2.2288387526999999E-2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8AB9-4D76-8078-DBDB25018674}"/>
            </c:ext>
          </c:extLst>
        </c:ser>
        <c:ser>
          <c:idx val="2"/>
          <c:order val="1"/>
          <c:tx>
            <c:v>Micropores</c:v>
          </c:tx>
          <c:xVal>
            <c:numRef>
              <c:f>NetStaInf!$G$11:$G$40</c:f>
              <c:numCache>
                <c:formatCode>0.00E+00</c:formatCode>
                <c:ptCount val="30"/>
                <c:pt idx="0">
                  <c:v>0.27884599999999998</c:v>
                </c:pt>
                <c:pt idx="1">
                  <c:v>0.3862178</c:v>
                </c:pt>
                <c:pt idx="2">
                  <c:v>0.49358960000000002</c:v>
                </c:pt>
                <c:pt idx="3">
                  <c:v>0.60096139999999998</c:v>
                </c:pt>
                <c:pt idx="4">
                  <c:v>0.7083332</c:v>
                </c:pt>
                <c:pt idx="5">
                  <c:v>0.81570500000000001</c:v>
                </c:pt>
                <c:pt idx="6">
                  <c:v>0.92307680000000003</c:v>
                </c:pt>
                <c:pt idx="7">
                  <c:v>1.0304485999999999</c:v>
                </c:pt>
                <c:pt idx="8">
                  <c:v>1.1378204000000001</c:v>
                </c:pt>
                <c:pt idx="9">
                  <c:v>1.2451922</c:v>
                </c:pt>
                <c:pt idx="10">
                  <c:v>1.3525640000000001</c:v>
                </c:pt>
                <c:pt idx="11">
                  <c:v>1.4599358</c:v>
                </c:pt>
                <c:pt idx="12">
                  <c:v>1.5673075999999999</c:v>
                </c:pt>
                <c:pt idx="13">
                  <c:v>1.6746794</c:v>
                </c:pt>
                <c:pt idx="14">
                  <c:v>1.7820511999999999</c:v>
                </c:pt>
                <c:pt idx="15">
                  <c:v>1.8894230000000001</c:v>
                </c:pt>
                <c:pt idx="16">
                  <c:v>1.9967948</c:v>
                </c:pt>
                <c:pt idx="17">
                  <c:v>2.1041666000000001</c:v>
                </c:pt>
                <c:pt idx="18">
                  <c:v>2.2115383999999998</c:v>
                </c:pt>
                <c:pt idx="19">
                  <c:v>2.3189101999999999</c:v>
                </c:pt>
                <c:pt idx="20">
                  <c:v>2.426282</c:v>
                </c:pt>
                <c:pt idx="21">
                  <c:v>2.5336538000000002</c:v>
                </c:pt>
                <c:pt idx="22">
                  <c:v>2.6410255999999999</c:v>
                </c:pt>
                <c:pt idx="23">
                  <c:v>2.7483974</c:v>
                </c:pt>
                <c:pt idx="24">
                  <c:v>2.8557692000000001</c:v>
                </c:pt>
                <c:pt idx="25">
                  <c:v>2.9631409999999998</c:v>
                </c:pt>
                <c:pt idx="26">
                  <c:v>3.0705127999999999</c:v>
                </c:pt>
                <c:pt idx="27">
                  <c:v>3.1778846000000001</c:v>
                </c:pt>
                <c:pt idx="28">
                  <c:v>3.2852564000000002</c:v>
                </c:pt>
                <c:pt idx="29">
                  <c:v>3.5</c:v>
                </c:pt>
              </c:numCache>
            </c:numRef>
          </c:xVal>
          <c:yVal>
            <c:numRef>
              <c:f>NetStaInf!$I$11:$I$40</c:f>
              <c:numCache>
                <c:formatCode>0.00E+00</c:formatCode>
                <c:ptCount val="30"/>
                <c:pt idx="0">
                  <c:v>8.8431105851999997E-5</c:v>
                </c:pt>
                <c:pt idx="1">
                  <c:v>2.3057025652000001E-2</c:v>
                </c:pt>
                <c:pt idx="2">
                  <c:v>8.2769742022999998E-2</c:v>
                </c:pt>
                <c:pt idx="3">
                  <c:v>0.10034514727</c:v>
                </c:pt>
                <c:pt idx="4">
                  <c:v>8.7622814516E-2</c:v>
                </c:pt>
                <c:pt idx="5">
                  <c:v>4.9476428013E-2</c:v>
                </c:pt>
                <c:pt idx="6">
                  <c:v>6.1210504373999997E-2</c:v>
                </c:pt>
                <c:pt idx="7">
                  <c:v>7.1597280755000006E-2</c:v>
                </c:pt>
                <c:pt idx="8">
                  <c:v>9.0629915379000003E-2</c:v>
                </c:pt>
                <c:pt idx="9">
                  <c:v>6.8334638375999998E-2</c:v>
                </c:pt>
                <c:pt idx="10">
                  <c:v>2.2898780515000002E-2</c:v>
                </c:pt>
                <c:pt idx="11">
                  <c:v>4.9153732047999998E-2</c:v>
                </c:pt>
                <c:pt idx="12">
                  <c:v>7.3081105952E-2</c:v>
                </c:pt>
                <c:pt idx="13">
                  <c:v>5.3977549137000001E-2</c:v>
                </c:pt>
                <c:pt idx="14">
                  <c:v>1.6879702888999999E-2</c:v>
                </c:pt>
                <c:pt idx="15">
                  <c:v>5.9041836777999998E-2</c:v>
                </c:pt>
                <c:pt idx="16">
                  <c:v>9.7783969678999993E-4</c:v>
                </c:pt>
                <c:pt idx="17">
                  <c:v>3.2308382093999999E-2</c:v>
                </c:pt>
                <c:pt idx="18">
                  <c:v>1.9403203067999999E-2</c:v>
                </c:pt>
                <c:pt idx="19">
                  <c:v>1.1236956135E-2</c:v>
                </c:pt>
                <c:pt idx="20">
                  <c:v>3.898725772E-3</c:v>
                </c:pt>
                <c:pt idx="21">
                  <c:v>6.5642919627000003E-3</c:v>
                </c:pt>
                <c:pt idx="22">
                  <c:v>5.9153539228000004E-3</c:v>
                </c:pt>
                <c:pt idx="23">
                  <c:v>3.1666757905E-3</c:v>
                </c:pt>
                <c:pt idx="24">
                  <c:v>2.6795289968999998E-4</c:v>
                </c:pt>
                <c:pt idx="25">
                  <c:v>1.8286843468000001E-3</c:v>
                </c:pt>
                <c:pt idx="26">
                  <c:v>1.6039496567999999E-3</c:v>
                </c:pt>
                <c:pt idx="27">
                  <c:v>7.7438166378000003E-4</c:v>
                </c:pt>
                <c:pt idx="28">
                  <c:v>1.3348885978999999E-3</c:v>
                </c:pt>
                <c:pt idx="29">
                  <c:v>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8AB9-4D76-8078-DBDB25018674}"/>
            </c:ext>
          </c:extLst>
        </c:ser>
        <c:ser>
          <c:idx val="1"/>
          <c:order val="2"/>
          <c:tx>
            <c:v>Two-scale Pores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NetStaInf!$L$11:$L$41</c:f>
              <c:numCache>
                <c:formatCode>0.00E+00</c:formatCode>
                <c:ptCount val="31"/>
                <c:pt idx="0">
                  <c:v>0.26900200000000002</c:v>
                </c:pt>
                <c:pt idx="1">
                  <c:v>0.88130193332999995</c:v>
                </c:pt>
                <c:pt idx="2">
                  <c:v>1.4936018666999999</c:v>
                </c:pt>
                <c:pt idx="3">
                  <c:v>2.1059017999999998</c:v>
                </c:pt>
                <c:pt idx="4">
                  <c:v>2.7182017332999999</c:v>
                </c:pt>
                <c:pt idx="5">
                  <c:v>3.3305016667</c:v>
                </c:pt>
                <c:pt idx="6">
                  <c:v>3.9428016000000001</c:v>
                </c:pt>
                <c:pt idx="7">
                  <c:v>4.5551015333000002</c:v>
                </c:pt>
                <c:pt idx="8">
                  <c:v>5.1674014667000003</c:v>
                </c:pt>
                <c:pt idx="9">
                  <c:v>5.7797014000000004</c:v>
                </c:pt>
                <c:pt idx="10">
                  <c:v>6.3920013332999996</c:v>
                </c:pt>
                <c:pt idx="11">
                  <c:v>7.0043012666999998</c:v>
                </c:pt>
                <c:pt idx="12">
                  <c:v>7.6166011999999998</c:v>
                </c:pt>
                <c:pt idx="13">
                  <c:v>8.2289011333000008</c:v>
                </c:pt>
                <c:pt idx="14">
                  <c:v>8.8412010667000001</c:v>
                </c:pt>
                <c:pt idx="15">
                  <c:v>9.4535009999999993</c:v>
                </c:pt>
                <c:pt idx="16">
                  <c:v>10.065800933</c:v>
                </c:pt>
                <c:pt idx="17">
                  <c:v>10.678100866999999</c:v>
                </c:pt>
                <c:pt idx="18">
                  <c:v>11.2904008</c:v>
                </c:pt>
                <c:pt idx="19">
                  <c:v>11.902700733</c:v>
                </c:pt>
                <c:pt idx="20">
                  <c:v>12.515000667000001</c:v>
                </c:pt>
                <c:pt idx="21">
                  <c:v>13.1273006</c:v>
                </c:pt>
                <c:pt idx="22">
                  <c:v>13.739600533000001</c:v>
                </c:pt>
                <c:pt idx="23">
                  <c:v>14.351900467</c:v>
                </c:pt>
                <c:pt idx="24">
                  <c:v>14.964200399999999</c:v>
                </c:pt>
                <c:pt idx="25">
                  <c:v>15.576500333</c:v>
                </c:pt>
                <c:pt idx="26">
                  <c:v>16.188800267000001</c:v>
                </c:pt>
                <c:pt idx="27">
                  <c:v>16.8011002</c:v>
                </c:pt>
                <c:pt idx="28">
                  <c:v>17.413400133</c:v>
                </c:pt>
                <c:pt idx="29">
                  <c:v>18.025700066999999</c:v>
                </c:pt>
                <c:pt idx="30">
                  <c:v>18.638000000000002</c:v>
                </c:pt>
              </c:numCache>
            </c:numRef>
          </c:xVal>
          <c:yVal>
            <c:numRef>
              <c:f>NetStaInf!$N$11:$N$41</c:f>
              <c:numCache>
                <c:formatCode>0.00E+00</c:formatCode>
                <c:ptCount val="31"/>
                <c:pt idx="0">
                  <c:v>3.9340086973000002E-8</c:v>
                </c:pt>
                <c:pt idx="1">
                  <c:v>0.1015918343</c:v>
                </c:pt>
                <c:pt idx="2">
                  <c:v>0.12960777024</c:v>
                </c:pt>
                <c:pt idx="3">
                  <c:v>9.0317777358000007E-2</c:v>
                </c:pt>
                <c:pt idx="4">
                  <c:v>3.7482989385999997E-2</c:v>
                </c:pt>
                <c:pt idx="5">
                  <c:v>3.3465014780000003E-2</c:v>
                </c:pt>
                <c:pt idx="6">
                  <c:v>3.2246778174999997E-2</c:v>
                </c:pt>
                <c:pt idx="7">
                  <c:v>3.3548540079000003E-2</c:v>
                </c:pt>
                <c:pt idx="8">
                  <c:v>2.8568524104000001E-2</c:v>
                </c:pt>
                <c:pt idx="9">
                  <c:v>2.9681083794000002E-2</c:v>
                </c:pt>
                <c:pt idx="10">
                  <c:v>2.4323873491E-2</c:v>
                </c:pt>
                <c:pt idx="11">
                  <c:v>3.0739292793999999E-2</c:v>
                </c:pt>
                <c:pt idx="12">
                  <c:v>3.3320625646000003E-2</c:v>
                </c:pt>
                <c:pt idx="13">
                  <c:v>3.2659683859999997E-2</c:v>
                </c:pt>
                <c:pt idx="14">
                  <c:v>1.8175030485999999E-2</c:v>
                </c:pt>
                <c:pt idx="15">
                  <c:v>2.0850150105999998E-2</c:v>
                </c:pt>
                <c:pt idx="16">
                  <c:v>1.9698983627999999E-2</c:v>
                </c:pt>
                <c:pt idx="17">
                  <c:v>2.9109093092E-2</c:v>
                </c:pt>
                <c:pt idx="18">
                  <c:v>3.9656809292000002E-2</c:v>
                </c:pt>
                <c:pt idx="19">
                  <c:v>2.9115771464999999E-2</c:v>
                </c:pt>
                <c:pt idx="20">
                  <c:v>1.7315372478999998E-2</c:v>
                </c:pt>
                <c:pt idx="21">
                  <c:v>2.2606247526999999E-2</c:v>
                </c:pt>
                <c:pt idx="22">
                  <c:v>3.1234428702000001E-2</c:v>
                </c:pt>
                <c:pt idx="23">
                  <c:v>1.7520971642000002E-2</c:v>
                </c:pt>
                <c:pt idx="24">
                  <c:v>1.9328481836E-2</c:v>
                </c:pt>
                <c:pt idx="25">
                  <c:v>4.8071081103999998E-2</c:v>
                </c:pt>
                <c:pt idx="26">
                  <c:v>1.6381177596E-2</c:v>
                </c:pt>
                <c:pt idx="27">
                  <c:v>6.8837048144999996E-3</c:v>
                </c:pt>
                <c:pt idx="28">
                  <c:v>8.1457505406000007E-3</c:v>
                </c:pt>
                <c:pt idx="29">
                  <c:v>1.8251502893999998E-2</c:v>
                </c:pt>
                <c:pt idx="30">
                  <c:v>1.0161544465E-4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8AB9-4D76-8078-DBDB250186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8832528"/>
        <c:axId val="368832920"/>
      </c:scatterChart>
      <c:valAx>
        <c:axId val="368832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 b="0"/>
                </a:pPr>
                <a:r>
                  <a:rPr lang="en-GB" sz="1600" b="0" dirty="0" smtClean="0"/>
                  <a:t>Pore radius (micron)</a:t>
                </a:r>
                <a:endParaRPr lang="en-GB" sz="1600" b="0" dirty="0"/>
              </a:p>
            </c:rich>
          </c:tx>
          <c:layout/>
          <c:overlay val="0"/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832920"/>
        <c:crosses val="autoZero"/>
        <c:crossBetween val="midCat"/>
      </c:valAx>
      <c:valAx>
        <c:axId val="36883292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600"/>
                </a:pPr>
                <a:r>
                  <a:rPr lang="en-GB" sz="1600" b="0" dirty="0" smtClean="0"/>
                  <a:t>Volume</a:t>
                </a:r>
                <a:r>
                  <a:rPr lang="en-GB" sz="1600" b="0" baseline="0" dirty="0" smtClean="0"/>
                  <a:t> fraction</a:t>
                </a:r>
                <a:endParaRPr lang="en-GB" sz="1600" b="0" dirty="0"/>
              </a:p>
            </c:rich>
          </c:tx>
          <c:layout/>
          <c:overlay val="0"/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832528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0.57775069444444449"/>
          <c:y val="0.12691269841269839"/>
          <c:w val="0.42224930555555557"/>
          <c:h val="0.351653968253968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2DC72B28-98D0-4F69-A082-871429B45B36}" type="presOf" srcId="{D8A9D085-DEAE-49E9-B747-A68F5796B3A2}" destId="{7A1C8A01-D9BC-4A8E-A0CE-4A352F20E0FE}" srcOrd="1" destOrd="0" presId="urn:microsoft.com/office/officeart/2005/8/layout/process1"/>
    <dgm:cxn modelId="{CFD800ED-7BE0-45A4-802B-0285DE88F184}" type="presOf" srcId="{397D39B1-0CFE-4865-8F5C-F650546EA722}" destId="{D1A70A34-DA2E-4DF9-BB7C-4D7782BE821B}" srcOrd="0" destOrd="1" presId="urn:microsoft.com/office/officeart/2005/8/layout/process1"/>
    <dgm:cxn modelId="{CDF71B48-B9C1-4E5D-BC14-4B4BE7E4056E}" type="presOf" srcId="{F7B45218-26B0-4FB6-ACC0-D20A1B869652}" destId="{CD7BCA13-225C-4943-8FD5-3A6493E1170F}" srcOrd="0" destOrd="1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AF4F15C0-9C1C-4681-9C00-5FA768085757}" type="presOf" srcId="{7C212CC2-E4EE-4858-AA4D-067DF32854CB}" destId="{D1A70A34-DA2E-4DF9-BB7C-4D7782BE821B}" srcOrd="0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EA9A00F5-D249-403E-A190-2B8DF47B8CA1}" type="presOf" srcId="{BD110A55-E27C-4A56-9AD5-192D855E08A6}" destId="{6F9A48FC-451B-4BF2-88DE-9C3DA3B0ACB6}" srcOrd="0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A6D65034-FD17-4410-B606-FEEB25713A88}" type="presOf" srcId="{2CC7F2F5-9BD9-4DC4-B504-5D5B58511B06}" destId="{6F9A48FC-451B-4BF2-88DE-9C3DA3B0ACB6}" srcOrd="0" destOrd="1" presId="urn:microsoft.com/office/officeart/2005/8/layout/process1"/>
    <dgm:cxn modelId="{C1F7C71F-6E00-45CF-B4E8-0FD464663929}" type="presOf" srcId="{007027AF-0595-4F18-8853-3EF96BF153C2}" destId="{CD7BCA13-225C-4943-8FD5-3A6493E1170F}" srcOrd="0" destOrd="0" presId="urn:microsoft.com/office/officeart/2005/8/layout/process1"/>
    <dgm:cxn modelId="{FCB7DD77-8E8E-4121-8444-C81E841C4AE1}" type="presOf" srcId="{2D3320DB-2C42-441A-A5C7-E63364986FAD}" destId="{AB6A0B0B-9394-439F-BB05-25F30DD942C3}" srcOrd="0" destOrd="0" presId="urn:microsoft.com/office/officeart/2005/8/layout/process1"/>
    <dgm:cxn modelId="{FAAA084A-A5FE-44B5-B688-08EF5925E1F4}" type="presOf" srcId="{2D3320DB-2C42-441A-A5C7-E63364986FAD}" destId="{2705DE6D-6A70-4560-8FF5-1B2130FC94AA}" srcOrd="1" destOrd="0" presId="urn:microsoft.com/office/officeart/2005/8/layout/process1"/>
    <dgm:cxn modelId="{8E4E98D2-F7F6-4068-99E3-B2229682A04E}" type="presOf" srcId="{DE1F532F-31DF-4F3B-8974-A708083D5FA3}" destId="{75389D8C-D7CD-4BCD-BB35-67D0AF4DA511}" srcOrd="0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14CCC341-2299-4006-8FE5-92ED554D11A3}" type="presOf" srcId="{D8A9D085-DEAE-49E9-B747-A68F5796B3A2}" destId="{43F0DB42-0283-4B7E-B8B1-23B27FBF3932}" srcOrd="0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3460E2C0-03C6-48CD-A87A-B4D9235D16F3}" type="presParOf" srcId="{75389D8C-D7CD-4BCD-BB35-67D0AF4DA511}" destId="{6F9A48FC-451B-4BF2-88DE-9C3DA3B0ACB6}" srcOrd="0" destOrd="0" presId="urn:microsoft.com/office/officeart/2005/8/layout/process1"/>
    <dgm:cxn modelId="{8256B3EE-CAA1-4CF7-8237-F198674D1851}" type="presParOf" srcId="{75389D8C-D7CD-4BCD-BB35-67D0AF4DA511}" destId="{AB6A0B0B-9394-439F-BB05-25F30DD942C3}" srcOrd="1" destOrd="0" presId="urn:microsoft.com/office/officeart/2005/8/layout/process1"/>
    <dgm:cxn modelId="{2A5AE8B9-75D4-4ABE-999C-5A261835798C}" type="presParOf" srcId="{AB6A0B0B-9394-439F-BB05-25F30DD942C3}" destId="{2705DE6D-6A70-4560-8FF5-1B2130FC94AA}" srcOrd="0" destOrd="0" presId="urn:microsoft.com/office/officeart/2005/8/layout/process1"/>
    <dgm:cxn modelId="{5E0596E4-2509-448B-BD48-B8FEE9E59C6A}" type="presParOf" srcId="{75389D8C-D7CD-4BCD-BB35-67D0AF4DA511}" destId="{D1A70A34-DA2E-4DF9-BB7C-4D7782BE821B}" srcOrd="2" destOrd="0" presId="urn:microsoft.com/office/officeart/2005/8/layout/process1"/>
    <dgm:cxn modelId="{B3426EF2-44DC-43DD-B77B-837139BBFFFC}" type="presParOf" srcId="{75389D8C-D7CD-4BCD-BB35-67D0AF4DA511}" destId="{43F0DB42-0283-4B7E-B8B1-23B27FBF3932}" srcOrd="3" destOrd="0" presId="urn:microsoft.com/office/officeart/2005/8/layout/process1"/>
    <dgm:cxn modelId="{3B72C026-9308-4603-8F1F-A24C02C8F013}" type="presParOf" srcId="{43F0DB42-0283-4B7E-B8B1-23B27FBF3932}" destId="{7A1C8A01-D9BC-4A8E-A0CE-4A352F20E0FE}" srcOrd="0" destOrd="0" presId="urn:microsoft.com/office/officeart/2005/8/layout/process1"/>
    <dgm:cxn modelId="{31CBA843-99E6-4356-9624-E67C4AC4C79D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Distance Map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1E930EA2-C59F-4258-B941-D72919D3D8A8}" type="presOf" srcId="{F7B45218-26B0-4FB6-ACC0-D20A1B869652}" destId="{CD7BCA13-225C-4943-8FD5-3A6493E1170F}" srcOrd="0" destOrd="1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20F16BF9-DE2B-4BB6-BCF9-425BF80BC1C4}" type="presOf" srcId="{2D3320DB-2C42-441A-A5C7-E63364986FAD}" destId="{AB6A0B0B-9394-439F-BB05-25F30DD942C3}" srcOrd="0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8037165E-B6FC-428E-8CC6-BEEF2B6441D9}" type="presOf" srcId="{DE1F532F-31DF-4F3B-8974-A708083D5FA3}" destId="{75389D8C-D7CD-4BCD-BB35-67D0AF4DA511}" srcOrd="0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C9835520-E8DB-4501-874F-A5554826EA0C}" type="presOf" srcId="{2D3320DB-2C42-441A-A5C7-E63364986FAD}" destId="{2705DE6D-6A70-4560-8FF5-1B2130FC94AA}" srcOrd="1" destOrd="0" presId="urn:microsoft.com/office/officeart/2005/8/layout/process1"/>
    <dgm:cxn modelId="{B466DA75-2831-491C-9AE3-E77EB2538A73}" type="presOf" srcId="{2CC7F2F5-9BD9-4DC4-B504-5D5B58511B06}" destId="{6F9A48FC-451B-4BF2-88DE-9C3DA3B0ACB6}" srcOrd="0" destOrd="1" presId="urn:microsoft.com/office/officeart/2005/8/layout/process1"/>
    <dgm:cxn modelId="{25A21694-1259-419B-9927-0EE1FA3DB257}" type="presOf" srcId="{D8A9D085-DEAE-49E9-B747-A68F5796B3A2}" destId="{7A1C8A01-D9BC-4A8E-A0CE-4A352F20E0FE}" srcOrd="1" destOrd="0" presId="urn:microsoft.com/office/officeart/2005/8/layout/process1"/>
    <dgm:cxn modelId="{506B6F76-259F-438C-BB4A-4F982E658740}" type="presOf" srcId="{007027AF-0595-4F18-8853-3EF96BF153C2}" destId="{CD7BCA13-225C-4943-8FD5-3A6493E1170F}" srcOrd="0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2F6F532E-617E-466C-8052-481F6F9FB4E0}" type="presOf" srcId="{D8A9D085-DEAE-49E9-B747-A68F5796B3A2}" destId="{43F0DB42-0283-4B7E-B8B1-23B27FBF3932}" srcOrd="0" destOrd="0" presId="urn:microsoft.com/office/officeart/2005/8/layout/process1"/>
    <dgm:cxn modelId="{D4117ABD-06C9-4A19-A530-AF47CF691145}" type="presOf" srcId="{397D39B1-0CFE-4865-8F5C-F650546EA722}" destId="{D1A70A34-DA2E-4DF9-BB7C-4D7782BE821B}" srcOrd="0" destOrd="1" presId="urn:microsoft.com/office/officeart/2005/8/layout/process1"/>
    <dgm:cxn modelId="{85D00039-7B7C-478B-8830-252957AC0112}" type="presOf" srcId="{7C212CC2-E4EE-4858-AA4D-067DF32854CB}" destId="{D1A70A34-DA2E-4DF9-BB7C-4D7782BE821B}" srcOrd="0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A6A451E6-DE39-4EDF-82EA-4AC74D33A405}" type="presOf" srcId="{BD110A55-E27C-4A56-9AD5-192D855E08A6}" destId="{6F9A48FC-451B-4BF2-88DE-9C3DA3B0ACB6}" srcOrd="0" destOrd="0" presId="urn:microsoft.com/office/officeart/2005/8/layout/process1"/>
    <dgm:cxn modelId="{2061FBDB-FA39-450A-AF25-DB5527DC49E6}" type="presParOf" srcId="{75389D8C-D7CD-4BCD-BB35-67D0AF4DA511}" destId="{6F9A48FC-451B-4BF2-88DE-9C3DA3B0ACB6}" srcOrd="0" destOrd="0" presId="urn:microsoft.com/office/officeart/2005/8/layout/process1"/>
    <dgm:cxn modelId="{577BC794-B6DD-43D4-92D9-038CBB3D52E8}" type="presParOf" srcId="{75389D8C-D7CD-4BCD-BB35-67D0AF4DA511}" destId="{AB6A0B0B-9394-439F-BB05-25F30DD942C3}" srcOrd="1" destOrd="0" presId="urn:microsoft.com/office/officeart/2005/8/layout/process1"/>
    <dgm:cxn modelId="{13FA0AFB-2EF6-4585-930B-AB84D3994871}" type="presParOf" srcId="{AB6A0B0B-9394-439F-BB05-25F30DD942C3}" destId="{2705DE6D-6A70-4560-8FF5-1B2130FC94AA}" srcOrd="0" destOrd="0" presId="urn:microsoft.com/office/officeart/2005/8/layout/process1"/>
    <dgm:cxn modelId="{5A45336E-AA1F-416D-8FDA-8E677BB401F1}" type="presParOf" srcId="{75389D8C-D7CD-4BCD-BB35-67D0AF4DA511}" destId="{D1A70A34-DA2E-4DF9-BB7C-4D7782BE821B}" srcOrd="2" destOrd="0" presId="urn:microsoft.com/office/officeart/2005/8/layout/process1"/>
    <dgm:cxn modelId="{B91651FE-D7A2-4FD8-B483-40C7F77D7F01}" type="presParOf" srcId="{75389D8C-D7CD-4BCD-BB35-67D0AF4DA511}" destId="{43F0DB42-0283-4B7E-B8B1-23B27FBF3932}" srcOrd="3" destOrd="0" presId="urn:microsoft.com/office/officeart/2005/8/layout/process1"/>
    <dgm:cxn modelId="{00458534-0628-4A99-AE1B-CEE70FF2C26E}" type="presParOf" srcId="{43F0DB42-0283-4B7E-B8B1-23B27FBF3932}" destId="{7A1C8A01-D9BC-4A8E-A0CE-4A352F20E0FE}" srcOrd="0" destOrd="0" presId="urn:microsoft.com/office/officeart/2005/8/layout/process1"/>
    <dgm:cxn modelId="{5CC83706-49CD-4DFB-99E5-E8CBA15C481C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Bimodal transformation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3FC4F0-BFA4-4C5A-834B-E6BAC1764FBF}" type="presOf" srcId="{2CC7F2F5-9BD9-4DC4-B504-5D5B58511B06}" destId="{6F9A48FC-451B-4BF2-88DE-9C3DA3B0ACB6}" srcOrd="0" destOrd="1" presId="urn:microsoft.com/office/officeart/2005/8/layout/process1"/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9EC986AD-22AA-4181-92DE-7F6A072B7EB2}" type="presOf" srcId="{DE1F532F-31DF-4F3B-8974-A708083D5FA3}" destId="{75389D8C-D7CD-4BCD-BB35-67D0AF4DA511}" srcOrd="0" destOrd="0" presId="urn:microsoft.com/office/officeart/2005/8/layout/process1"/>
    <dgm:cxn modelId="{CD0A86EE-9FB1-4C29-A63F-43C9E51F9EE9}" type="presOf" srcId="{007027AF-0595-4F18-8853-3EF96BF153C2}" destId="{CD7BCA13-225C-4943-8FD5-3A6493E1170F}" srcOrd="0" destOrd="0" presId="urn:microsoft.com/office/officeart/2005/8/layout/process1"/>
    <dgm:cxn modelId="{277672CC-0094-4E5D-8198-9563AD8FA953}" type="presOf" srcId="{D8A9D085-DEAE-49E9-B747-A68F5796B3A2}" destId="{7A1C8A01-D9BC-4A8E-A0CE-4A352F20E0FE}" srcOrd="1" destOrd="0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B224346D-536C-4D16-B668-4B6B78D475A4}" type="presOf" srcId="{397D39B1-0CFE-4865-8F5C-F650546EA722}" destId="{D1A70A34-DA2E-4DF9-BB7C-4D7782BE821B}" srcOrd="0" destOrd="1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0C9D7949-32D8-4ADC-ADED-EDF9DE990025}" type="presOf" srcId="{2D3320DB-2C42-441A-A5C7-E63364986FAD}" destId="{2705DE6D-6A70-4560-8FF5-1B2130FC94AA}" srcOrd="1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DBC70351-4853-4BE9-BA58-3777BFF37ACC}" type="presOf" srcId="{2D3320DB-2C42-441A-A5C7-E63364986FAD}" destId="{AB6A0B0B-9394-439F-BB05-25F30DD942C3}" srcOrd="0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B5896F23-69A5-42A5-89B4-7F70F9601039}" type="presOf" srcId="{7C212CC2-E4EE-4858-AA4D-067DF32854CB}" destId="{D1A70A34-DA2E-4DF9-BB7C-4D7782BE821B}" srcOrd="0" destOrd="0" presId="urn:microsoft.com/office/officeart/2005/8/layout/process1"/>
    <dgm:cxn modelId="{2AC2DEFE-197D-4D81-AFA7-391168CB9CA6}" type="presOf" srcId="{D8A9D085-DEAE-49E9-B747-A68F5796B3A2}" destId="{43F0DB42-0283-4B7E-B8B1-23B27FBF3932}" srcOrd="0" destOrd="0" presId="urn:microsoft.com/office/officeart/2005/8/layout/process1"/>
    <dgm:cxn modelId="{7D37E61D-9198-409F-8F1A-E89BA7A324B0}" type="presOf" srcId="{F7B45218-26B0-4FB6-ACC0-D20A1B869652}" destId="{CD7BCA13-225C-4943-8FD5-3A6493E1170F}" srcOrd="0" destOrd="1" presId="urn:microsoft.com/office/officeart/2005/8/layout/process1"/>
    <dgm:cxn modelId="{7E70C5B1-13BB-4F70-8704-9D4B961E0E47}" type="presOf" srcId="{BD110A55-E27C-4A56-9AD5-192D855E08A6}" destId="{6F9A48FC-451B-4BF2-88DE-9C3DA3B0ACB6}" srcOrd="0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25AAC3D0-6E92-43A2-8846-3E86C7F7B66F}" type="presParOf" srcId="{75389D8C-D7CD-4BCD-BB35-67D0AF4DA511}" destId="{6F9A48FC-451B-4BF2-88DE-9C3DA3B0ACB6}" srcOrd="0" destOrd="0" presId="urn:microsoft.com/office/officeart/2005/8/layout/process1"/>
    <dgm:cxn modelId="{B4FB6BB1-CCAD-4C42-A838-F2E709B1FA1D}" type="presParOf" srcId="{75389D8C-D7CD-4BCD-BB35-67D0AF4DA511}" destId="{AB6A0B0B-9394-439F-BB05-25F30DD942C3}" srcOrd="1" destOrd="0" presId="urn:microsoft.com/office/officeart/2005/8/layout/process1"/>
    <dgm:cxn modelId="{070D02B4-D90F-4158-9506-BD58DF7B7A52}" type="presParOf" srcId="{AB6A0B0B-9394-439F-BB05-25F30DD942C3}" destId="{2705DE6D-6A70-4560-8FF5-1B2130FC94AA}" srcOrd="0" destOrd="0" presId="urn:microsoft.com/office/officeart/2005/8/layout/process1"/>
    <dgm:cxn modelId="{A3D8A0F9-7075-4CCE-83CD-A3BAC2F87971}" type="presParOf" srcId="{75389D8C-D7CD-4BCD-BB35-67D0AF4DA511}" destId="{D1A70A34-DA2E-4DF9-BB7C-4D7782BE821B}" srcOrd="2" destOrd="0" presId="urn:microsoft.com/office/officeart/2005/8/layout/process1"/>
    <dgm:cxn modelId="{B02EECA6-1744-4C40-B579-756AB225EFFD}" type="presParOf" srcId="{75389D8C-D7CD-4BCD-BB35-67D0AF4DA511}" destId="{43F0DB42-0283-4B7E-B8B1-23B27FBF3932}" srcOrd="3" destOrd="0" presId="urn:microsoft.com/office/officeart/2005/8/layout/process1"/>
    <dgm:cxn modelId="{E2674D02-0E78-49FA-9119-E9EE6D047E2E}" type="presParOf" srcId="{43F0DB42-0283-4B7E-B8B1-23B27FBF3932}" destId="{7A1C8A01-D9BC-4A8E-A0CE-4A352F20E0FE}" srcOrd="0" destOrd="0" presId="urn:microsoft.com/office/officeart/2005/8/layout/process1"/>
    <dgm:cxn modelId="{FF40911A-A10D-4071-90A3-3E58E9CF3A45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Bimodal transformation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92DBA79C-4C43-4B45-A4D7-C0B6D94757E8}" type="presOf" srcId="{DE1F532F-31DF-4F3B-8974-A708083D5FA3}" destId="{75389D8C-D7CD-4BCD-BB35-67D0AF4DA511}" srcOrd="0" destOrd="0" presId="urn:microsoft.com/office/officeart/2005/8/layout/process1"/>
    <dgm:cxn modelId="{6CEEF63F-1AF2-4A52-B38D-F83D2B152A26}" type="presOf" srcId="{BD110A55-E27C-4A56-9AD5-192D855E08A6}" destId="{6F9A48FC-451B-4BF2-88DE-9C3DA3B0ACB6}" srcOrd="0" destOrd="0" presId="urn:microsoft.com/office/officeart/2005/8/layout/process1"/>
    <dgm:cxn modelId="{B1ED1229-26F9-4FDF-9F36-45AB085CC510}" type="presOf" srcId="{2D3320DB-2C42-441A-A5C7-E63364986FAD}" destId="{AB6A0B0B-9394-439F-BB05-25F30DD942C3}" srcOrd="0" destOrd="0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C6152121-2673-4135-B76D-3A6CC41B3262}" type="presOf" srcId="{F7B45218-26B0-4FB6-ACC0-D20A1B869652}" destId="{CD7BCA13-225C-4943-8FD5-3A6493E1170F}" srcOrd="0" destOrd="1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2D206B4C-1E26-4A9B-9F5C-38265068DA15}" type="presOf" srcId="{7C212CC2-E4EE-4858-AA4D-067DF32854CB}" destId="{D1A70A34-DA2E-4DF9-BB7C-4D7782BE821B}" srcOrd="0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71305B3C-0014-45D6-B2E7-A2B4A75724E5}" type="presOf" srcId="{397D39B1-0CFE-4865-8F5C-F650546EA722}" destId="{D1A70A34-DA2E-4DF9-BB7C-4D7782BE821B}" srcOrd="0" destOrd="1" presId="urn:microsoft.com/office/officeart/2005/8/layout/process1"/>
    <dgm:cxn modelId="{A7F44F74-CEA8-45ED-B707-EE723D5E932F}" type="presOf" srcId="{2CC7F2F5-9BD9-4DC4-B504-5D5B58511B06}" destId="{6F9A48FC-451B-4BF2-88DE-9C3DA3B0ACB6}" srcOrd="0" destOrd="1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E17CF9A2-91F1-4BA0-A652-A1E041E793EA}" type="presOf" srcId="{D8A9D085-DEAE-49E9-B747-A68F5796B3A2}" destId="{43F0DB42-0283-4B7E-B8B1-23B27FBF3932}" srcOrd="0" destOrd="0" presId="urn:microsoft.com/office/officeart/2005/8/layout/process1"/>
    <dgm:cxn modelId="{C2347519-CF83-4068-BED4-CFAB86584FD1}" type="presOf" srcId="{2D3320DB-2C42-441A-A5C7-E63364986FAD}" destId="{2705DE6D-6A70-4560-8FF5-1B2130FC94AA}" srcOrd="1" destOrd="0" presId="urn:microsoft.com/office/officeart/2005/8/layout/process1"/>
    <dgm:cxn modelId="{D5B1F513-0403-4C8E-8FA5-86AEF010F1B8}" type="presOf" srcId="{D8A9D085-DEAE-49E9-B747-A68F5796B3A2}" destId="{7A1C8A01-D9BC-4A8E-A0CE-4A352F20E0FE}" srcOrd="1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A2679035-43E3-477B-85BF-BEB15B99AE80}" type="presOf" srcId="{007027AF-0595-4F18-8853-3EF96BF153C2}" destId="{CD7BCA13-225C-4943-8FD5-3A6493E1170F}" srcOrd="0" destOrd="0" presId="urn:microsoft.com/office/officeart/2005/8/layout/process1"/>
    <dgm:cxn modelId="{49F4DAC2-D1EB-49EF-BEC0-A6618D391FE5}" type="presParOf" srcId="{75389D8C-D7CD-4BCD-BB35-67D0AF4DA511}" destId="{6F9A48FC-451B-4BF2-88DE-9C3DA3B0ACB6}" srcOrd="0" destOrd="0" presId="urn:microsoft.com/office/officeart/2005/8/layout/process1"/>
    <dgm:cxn modelId="{41D3E77F-55A8-4F94-B25D-7A388400105F}" type="presParOf" srcId="{75389D8C-D7CD-4BCD-BB35-67D0AF4DA511}" destId="{AB6A0B0B-9394-439F-BB05-25F30DD942C3}" srcOrd="1" destOrd="0" presId="urn:microsoft.com/office/officeart/2005/8/layout/process1"/>
    <dgm:cxn modelId="{5A3D8EA2-6697-47C9-823A-60597DA23F91}" type="presParOf" srcId="{AB6A0B0B-9394-439F-BB05-25F30DD942C3}" destId="{2705DE6D-6A70-4560-8FF5-1B2130FC94AA}" srcOrd="0" destOrd="0" presId="urn:microsoft.com/office/officeart/2005/8/layout/process1"/>
    <dgm:cxn modelId="{613F0E32-DB51-444C-9A1A-190622DD1997}" type="presParOf" srcId="{75389D8C-D7CD-4BCD-BB35-67D0AF4DA511}" destId="{D1A70A34-DA2E-4DF9-BB7C-4D7782BE821B}" srcOrd="2" destOrd="0" presId="urn:microsoft.com/office/officeart/2005/8/layout/process1"/>
    <dgm:cxn modelId="{AD95BF81-8F6A-41FC-A628-1480144131B9}" type="presParOf" srcId="{75389D8C-D7CD-4BCD-BB35-67D0AF4DA511}" destId="{43F0DB42-0283-4B7E-B8B1-23B27FBF3932}" srcOrd="3" destOrd="0" presId="urn:microsoft.com/office/officeart/2005/8/layout/process1"/>
    <dgm:cxn modelId="{AC97440D-DAC2-4A18-87A0-2CAEBEBB6390}" type="presParOf" srcId="{43F0DB42-0283-4B7E-B8B1-23B27FBF3932}" destId="{7A1C8A01-D9BC-4A8E-A0CE-4A352F20E0FE}" srcOrd="0" destOrd="0" presId="urn:microsoft.com/office/officeart/2005/8/layout/process1"/>
    <dgm:cxn modelId="{DE53B0FE-72E8-45D5-86B2-58221E930206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Histogram control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8A88ACF3-F20C-4513-A9F4-7DEDA11F6B8C}" type="presOf" srcId="{D8A9D085-DEAE-49E9-B747-A68F5796B3A2}" destId="{7A1C8A01-D9BC-4A8E-A0CE-4A352F20E0FE}" srcOrd="1" destOrd="0" presId="urn:microsoft.com/office/officeart/2005/8/layout/process1"/>
    <dgm:cxn modelId="{BC5D299A-42FE-4CD1-ACBC-6D4F3D382D48}" type="presOf" srcId="{2CC7F2F5-9BD9-4DC4-B504-5D5B58511B06}" destId="{6F9A48FC-451B-4BF2-88DE-9C3DA3B0ACB6}" srcOrd="0" destOrd="1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BC3E90CD-D881-41E4-A178-6BE8DC8CE0B9}" type="presOf" srcId="{F7B45218-26B0-4FB6-ACC0-D20A1B869652}" destId="{CD7BCA13-225C-4943-8FD5-3A6493E1170F}" srcOrd="0" destOrd="1" presId="urn:microsoft.com/office/officeart/2005/8/layout/process1"/>
    <dgm:cxn modelId="{E6249934-318D-4726-8821-2C56559BCD46}" type="presOf" srcId="{397D39B1-0CFE-4865-8F5C-F650546EA722}" destId="{D1A70A34-DA2E-4DF9-BB7C-4D7782BE821B}" srcOrd="0" destOrd="1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2D095823-BB1F-408B-9648-434CE633D273}" type="presOf" srcId="{007027AF-0595-4F18-8853-3EF96BF153C2}" destId="{CD7BCA13-225C-4943-8FD5-3A6493E1170F}" srcOrd="0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4A7E61B1-D91B-47B9-A961-12C560E4640F}" type="presOf" srcId="{2D3320DB-2C42-441A-A5C7-E63364986FAD}" destId="{AB6A0B0B-9394-439F-BB05-25F30DD942C3}" srcOrd="0" destOrd="0" presId="urn:microsoft.com/office/officeart/2005/8/layout/process1"/>
    <dgm:cxn modelId="{1B1C1F83-BCC5-4731-85B8-93F6611FC904}" type="presOf" srcId="{BD110A55-E27C-4A56-9AD5-192D855E08A6}" destId="{6F9A48FC-451B-4BF2-88DE-9C3DA3B0ACB6}" srcOrd="0" destOrd="0" presId="urn:microsoft.com/office/officeart/2005/8/layout/process1"/>
    <dgm:cxn modelId="{BB3ED1F1-360E-477B-8D0A-5BBCFDCE2409}" type="presOf" srcId="{DE1F532F-31DF-4F3B-8974-A708083D5FA3}" destId="{75389D8C-D7CD-4BCD-BB35-67D0AF4DA511}" srcOrd="0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33140766-5283-4106-9ED0-068AD12CAAC1}" type="presOf" srcId="{7C212CC2-E4EE-4858-AA4D-067DF32854CB}" destId="{D1A70A34-DA2E-4DF9-BB7C-4D7782BE821B}" srcOrd="0" destOrd="0" presId="urn:microsoft.com/office/officeart/2005/8/layout/process1"/>
    <dgm:cxn modelId="{092CA4AB-FEC4-4828-A3B8-DEDF506F4743}" type="presOf" srcId="{2D3320DB-2C42-441A-A5C7-E63364986FAD}" destId="{2705DE6D-6A70-4560-8FF5-1B2130FC94AA}" srcOrd="1" destOrd="0" presId="urn:microsoft.com/office/officeart/2005/8/layout/process1"/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BCF53DC4-8B6D-4BB2-9A6D-0CEDE475022A}" type="presOf" srcId="{D8A9D085-DEAE-49E9-B747-A68F5796B3A2}" destId="{43F0DB42-0283-4B7E-B8B1-23B27FBF3932}" srcOrd="0" destOrd="0" presId="urn:microsoft.com/office/officeart/2005/8/layout/process1"/>
    <dgm:cxn modelId="{AD5ABBB6-2A66-4584-956C-2F197BFAAE31}" type="presParOf" srcId="{75389D8C-D7CD-4BCD-BB35-67D0AF4DA511}" destId="{6F9A48FC-451B-4BF2-88DE-9C3DA3B0ACB6}" srcOrd="0" destOrd="0" presId="urn:microsoft.com/office/officeart/2005/8/layout/process1"/>
    <dgm:cxn modelId="{DD172340-7DED-4E42-89D5-C19E45C9E8D2}" type="presParOf" srcId="{75389D8C-D7CD-4BCD-BB35-67D0AF4DA511}" destId="{AB6A0B0B-9394-439F-BB05-25F30DD942C3}" srcOrd="1" destOrd="0" presId="urn:microsoft.com/office/officeart/2005/8/layout/process1"/>
    <dgm:cxn modelId="{E9E769DF-83A5-4BC2-A9A3-4DE2176AC283}" type="presParOf" srcId="{AB6A0B0B-9394-439F-BB05-25F30DD942C3}" destId="{2705DE6D-6A70-4560-8FF5-1B2130FC94AA}" srcOrd="0" destOrd="0" presId="urn:microsoft.com/office/officeart/2005/8/layout/process1"/>
    <dgm:cxn modelId="{65CC8B8F-027A-43F6-9B9F-CB24C8903FBA}" type="presParOf" srcId="{75389D8C-D7CD-4BCD-BB35-67D0AF4DA511}" destId="{D1A70A34-DA2E-4DF9-BB7C-4D7782BE821B}" srcOrd="2" destOrd="0" presId="urn:microsoft.com/office/officeart/2005/8/layout/process1"/>
    <dgm:cxn modelId="{A6BCBF1D-1106-45B3-90BF-BC4E84AC514B}" type="presParOf" srcId="{75389D8C-D7CD-4BCD-BB35-67D0AF4DA511}" destId="{43F0DB42-0283-4B7E-B8B1-23B27FBF3932}" srcOrd="3" destOrd="0" presId="urn:microsoft.com/office/officeart/2005/8/layout/process1"/>
    <dgm:cxn modelId="{8973DEA9-1C27-412D-A35C-84702B21F656}" type="presParOf" srcId="{43F0DB42-0283-4B7E-B8B1-23B27FBF3932}" destId="{7A1C8A01-D9BC-4A8E-A0CE-4A352F20E0FE}" srcOrd="0" destOrd="0" presId="urn:microsoft.com/office/officeart/2005/8/layout/process1"/>
    <dgm:cxn modelId="{01F11C63-993F-4E89-83D1-54470C7E7CA8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dirty="0" smtClean="0"/>
            <a:t>Histogram control</a:t>
          </a:r>
          <a:endParaRPr lang="en-US" sz="2400" dirty="0"/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/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Bimodal transformation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A6BFE29F-4129-4421-8E9C-C8A244EB6121}" type="presOf" srcId="{2D3320DB-2C42-441A-A5C7-E63364986FAD}" destId="{2705DE6D-6A70-4560-8FF5-1B2130FC94AA}" srcOrd="1" destOrd="0" presId="urn:microsoft.com/office/officeart/2005/8/layout/process1"/>
    <dgm:cxn modelId="{24CCCC8E-AB15-48F9-B35D-380F072A1EDE}" type="presOf" srcId="{BD110A55-E27C-4A56-9AD5-192D855E08A6}" destId="{6F9A48FC-451B-4BF2-88DE-9C3DA3B0ACB6}" srcOrd="0" destOrd="0" presId="urn:microsoft.com/office/officeart/2005/8/layout/process1"/>
    <dgm:cxn modelId="{E6433BBE-70FF-40A4-B7FA-F0B0A3057CA2}" type="presOf" srcId="{2D3320DB-2C42-441A-A5C7-E63364986FAD}" destId="{AB6A0B0B-9394-439F-BB05-25F30DD942C3}" srcOrd="0" destOrd="0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773F82F5-0107-479E-8096-90C756C925D2}" type="presOf" srcId="{D8A9D085-DEAE-49E9-B747-A68F5796B3A2}" destId="{7A1C8A01-D9BC-4A8E-A0CE-4A352F20E0FE}" srcOrd="1" destOrd="0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8162808D-D8EC-4D57-A0B9-7F4B2A97F183}" type="presOf" srcId="{D8A9D085-DEAE-49E9-B747-A68F5796B3A2}" destId="{43F0DB42-0283-4B7E-B8B1-23B27FBF3932}" srcOrd="0" destOrd="0" presId="urn:microsoft.com/office/officeart/2005/8/layout/process1"/>
    <dgm:cxn modelId="{D752291F-FF72-458A-8D0E-26FD3568EAED}" type="presOf" srcId="{007027AF-0595-4F18-8853-3EF96BF153C2}" destId="{CD7BCA13-225C-4943-8FD5-3A6493E1170F}" srcOrd="0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7CF21EC1-1B87-4ABA-8C34-3A02835F726F}" type="presOf" srcId="{7C212CC2-E4EE-4858-AA4D-067DF32854CB}" destId="{D1A70A34-DA2E-4DF9-BB7C-4D7782BE821B}" srcOrd="0" destOrd="0" presId="urn:microsoft.com/office/officeart/2005/8/layout/process1"/>
    <dgm:cxn modelId="{D4790FC2-FFB3-4C5A-825C-9C91B991BC16}" type="presOf" srcId="{DE1F532F-31DF-4F3B-8974-A708083D5FA3}" destId="{75389D8C-D7CD-4BCD-BB35-67D0AF4DA511}" srcOrd="0" destOrd="0" presId="urn:microsoft.com/office/officeart/2005/8/layout/process1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660C62E3-5011-493C-BBD1-8EAE189E8298}" type="presOf" srcId="{F7B45218-26B0-4FB6-ACC0-D20A1B869652}" destId="{CD7BCA13-225C-4943-8FD5-3A6493E1170F}" srcOrd="0" destOrd="1" presId="urn:microsoft.com/office/officeart/2005/8/layout/process1"/>
    <dgm:cxn modelId="{A5C92E2C-A94D-4DCC-8A51-CCCB3F65CE7E}" type="presOf" srcId="{397D39B1-0CFE-4865-8F5C-F650546EA722}" destId="{D1A70A34-DA2E-4DF9-BB7C-4D7782BE821B}" srcOrd="0" destOrd="1" presId="urn:microsoft.com/office/officeart/2005/8/layout/process1"/>
    <dgm:cxn modelId="{67889030-D9AE-40DF-9FD3-DD4C6CD37BBF}" type="presOf" srcId="{2CC7F2F5-9BD9-4DC4-B504-5D5B58511B06}" destId="{6F9A48FC-451B-4BF2-88DE-9C3DA3B0ACB6}" srcOrd="0" destOrd="1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745A723D-C27F-435A-9AAE-444D408B2408}" type="presParOf" srcId="{75389D8C-D7CD-4BCD-BB35-67D0AF4DA511}" destId="{6F9A48FC-451B-4BF2-88DE-9C3DA3B0ACB6}" srcOrd="0" destOrd="0" presId="urn:microsoft.com/office/officeart/2005/8/layout/process1"/>
    <dgm:cxn modelId="{A67211DD-B66F-4CC8-BB82-8ABA6D9AFAB8}" type="presParOf" srcId="{75389D8C-D7CD-4BCD-BB35-67D0AF4DA511}" destId="{AB6A0B0B-9394-439F-BB05-25F30DD942C3}" srcOrd="1" destOrd="0" presId="urn:microsoft.com/office/officeart/2005/8/layout/process1"/>
    <dgm:cxn modelId="{EE875B3D-3EAB-466E-AF13-474CE619F404}" type="presParOf" srcId="{AB6A0B0B-9394-439F-BB05-25F30DD942C3}" destId="{2705DE6D-6A70-4560-8FF5-1B2130FC94AA}" srcOrd="0" destOrd="0" presId="urn:microsoft.com/office/officeart/2005/8/layout/process1"/>
    <dgm:cxn modelId="{68BAE8FE-4B02-4110-B001-2898280B992B}" type="presParOf" srcId="{75389D8C-D7CD-4BCD-BB35-67D0AF4DA511}" destId="{D1A70A34-DA2E-4DF9-BB7C-4D7782BE821B}" srcOrd="2" destOrd="0" presId="urn:microsoft.com/office/officeart/2005/8/layout/process1"/>
    <dgm:cxn modelId="{34DD3075-8182-4C37-9F32-2A2A1124F0CF}" type="presParOf" srcId="{75389D8C-D7CD-4BCD-BB35-67D0AF4DA511}" destId="{43F0DB42-0283-4B7E-B8B1-23B27FBF3932}" srcOrd="3" destOrd="0" presId="urn:microsoft.com/office/officeart/2005/8/layout/process1"/>
    <dgm:cxn modelId="{2C883781-9422-4083-BCD0-32E8E93CE5C7}" type="presParOf" srcId="{43F0DB42-0283-4B7E-B8B1-23B27FBF3932}" destId="{7A1C8A01-D9BC-4A8E-A0CE-4A352F20E0FE}" srcOrd="0" destOrd="0" presId="urn:microsoft.com/office/officeart/2005/8/layout/process1"/>
    <dgm:cxn modelId="{AD7F78F5-D9EB-4403-A694-D5C4B06729D8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1F532F-31DF-4F3B-8974-A708083D5FA3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BD110A55-E27C-4A56-9AD5-192D855E08A6}">
      <dgm:prSet phldrT="[文本]" custT="1"/>
      <dgm:spPr/>
      <dgm:t>
        <a:bodyPr/>
        <a:lstStyle/>
        <a:p>
          <a:r>
            <a:rPr lang="en-US" sz="2400" dirty="0" smtClean="0"/>
            <a:t>Initial model</a:t>
          </a:r>
          <a:endParaRPr lang="en-US" sz="2400" dirty="0"/>
        </a:p>
      </dgm:t>
    </dgm:pt>
    <dgm:pt modelId="{AED9A09D-8BD6-4099-B1BB-C9B8FB3FED90}" type="parTrans" cxnId="{F286BBB7-AE00-4AEA-A52E-F7F0A1A6DB15}">
      <dgm:prSet/>
      <dgm:spPr/>
      <dgm:t>
        <a:bodyPr/>
        <a:lstStyle/>
        <a:p>
          <a:endParaRPr lang="en-US"/>
        </a:p>
      </dgm:t>
    </dgm:pt>
    <dgm:pt modelId="{2D3320DB-2C42-441A-A5C7-E63364986FAD}" type="sibTrans" cxnId="{F286BBB7-AE00-4AEA-A52E-F7F0A1A6DB15}">
      <dgm:prSet/>
      <dgm:spPr/>
      <dgm:t>
        <a:bodyPr/>
        <a:lstStyle/>
        <a:p>
          <a:endParaRPr lang="en-US"/>
        </a:p>
      </dgm:t>
    </dgm:pt>
    <dgm:pt modelId="{007027AF-0595-4F18-8853-3EF96BF153C2}">
      <dgm:prSet phldrT="[文本]" custT="1"/>
      <dgm:spPr/>
      <dgm:t>
        <a:bodyPr/>
        <a:lstStyle/>
        <a:p>
          <a:r>
            <a:rPr lang="en-US" sz="2400" dirty="0" smtClean="0"/>
            <a:t>EM </a:t>
          </a:r>
          <a:r>
            <a:rPr lang="en-US" altLang="zh-CN" sz="2400" dirty="0" smtClean="0"/>
            <a:t>based </a:t>
          </a:r>
          <a:r>
            <a:rPr lang="en-US" sz="2400" dirty="0" smtClean="0"/>
            <a:t>optimization engine</a:t>
          </a:r>
          <a:endParaRPr lang="en-US" sz="2400" dirty="0"/>
        </a:p>
      </dgm:t>
    </dgm:pt>
    <dgm:pt modelId="{49053FEE-D6E1-412E-9FBD-8818B04C035D}" type="parTrans" cxnId="{075FA7A8-3D8B-4EA4-85F3-D6DA2A37E3AB}">
      <dgm:prSet/>
      <dgm:spPr/>
      <dgm:t>
        <a:bodyPr/>
        <a:lstStyle/>
        <a:p>
          <a:endParaRPr lang="en-US"/>
        </a:p>
      </dgm:t>
    </dgm:pt>
    <dgm:pt modelId="{416CE7C2-4510-4889-9FE7-6C9C3CD8F95C}" type="sibTrans" cxnId="{075FA7A8-3D8B-4EA4-85F3-D6DA2A37E3AB}">
      <dgm:prSet/>
      <dgm:spPr/>
      <dgm:t>
        <a:bodyPr/>
        <a:lstStyle/>
        <a:p>
          <a:endParaRPr lang="en-US"/>
        </a:p>
      </dgm:t>
    </dgm:pt>
    <dgm:pt modelId="{7C212CC2-E4EE-4858-AA4D-067DF32854CB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Distance Map</a:t>
          </a:r>
          <a:endParaRPr lang="en-US" sz="2400" b="0" dirty="0">
            <a:effectLst/>
          </a:endParaRPr>
        </a:p>
      </dgm:t>
    </dgm:pt>
    <dgm:pt modelId="{34BF5F5F-17C5-49F3-8231-5313FA786718}" type="parTrans" cxnId="{CAA0D2A5-5B1C-4118-9022-BB4E30ED5B3D}">
      <dgm:prSet/>
      <dgm:spPr/>
      <dgm:t>
        <a:bodyPr/>
        <a:lstStyle/>
        <a:p>
          <a:endParaRPr lang="en-US"/>
        </a:p>
      </dgm:t>
    </dgm:pt>
    <dgm:pt modelId="{D8A9D085-DEAE-49E9-B747-A68F5796B3A2}" type="sibTrans" cxnId="{CAA0D2A5-5B1C-4118-9022-BB4E30ED5B3D}">
      <dgm:prSet/>
      <dgm:spPr/>
      <dgm:t>
        <a:bodyPr/>
        <a:lstStyle/>
        <a:p>
          <a:endParaRPr lang="en-US"/>
        </a:p>
      </dgm:t>
    </dgm:pt>
    <dgm:pt modelId="{F7B45218-26B0-4FB6-ACC0-D20A1B869652}">
      <dgm:prSet phldrT="[文本]" custT="1"/>
      <dgm:spPr/>
      <dgm:t>
        <a:bodyPr/>
        <a:lstStyle/>
        <a:p>
          <a:r>
            <a:rPr lang="en-US" sz="24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Histogram control</a:t>
          </a:r>
          <a:endParaRPr lang="en-US" sz="24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9AAD23-1F0F-4015-9627-5A2BCCD372F6}" type="parTrans" cxnId="{AC9895E4-D0CF-40C4-A592-E7E7D8950301}">
      <dgm:prSet/>
      <dgm:spPr/>
      <dgm:t>
        <a:bodyPr/>
        <a:lstStyle/>
        <a:p>
          <a:endParaRPr lang="en-US"/>
        </a:p>
      </dgm:t>
    </dgm:pt>
    <dgm:pt modelId="{E0A752B1-0B8C-4A94-8918-744FCE8C7B56}" type="sibTrans" cxnId="{AC9895E4-D0CF-40C4-A592-E7E7D8950301}">
      <dgm:prSet/>
      <dgm:spPr/>
      <dgm:t>
        <a:bodyPr/>
        <a:lstStyle/>
        <a:p>
          <a:endParaRPr lang="en-US"/>
        </a:p>
      </dgm:t>
    </dgm:pt>
    <dgm:pt modelId="{397D39B1-0CFE-4865-8F5C-F650546EA722}">
      <dgm:prSet phldrT="[文本]" custT="1"/>
      <dgm:spPr/>
      <dgm:t>
        <a:bodyPr/>
        <a:lstStyle/>
        <a:p>
          <a:r>
            <a:rPr lang="en-US" sz="2400" b="0" dirty="0" smtClean="0">
              <a:effectLst/>
            </a:rPr>
            <a:t>Bimodal transformation</a:t>
          </a:r>
          <a:endParaRPr lang="en-US" sz="2400" b="0" dirty="0">
            <a:effectLst/>
          </a:endParaRPr>
        </a:p>
      </dgm:t>
    </dgm:pt>
    <dgm:pt modelId="{8924DA11-675D-4BAA-A6BA-872B50A60494}" type="parTrans" cxnId="{3BB1F4FA-644E-43B8-BEF9-430A1E592603}">
      <dgm:prSet/>
      <dgm:spPr/>
      <dgm:t>
        <a:bodyPr/>
        <a:lstStyle/>
        <a:p>
          <a:endParaRPr lang="en-US"/>
        </a:p>
      </dgm:t>
    </dgm:pt>
    <dgm:pt modelId="{53B4C81C-0DB4-478F-BA82-A596BBCCEC00}" type="sibTrans" cxnId="{3BB1F4FA-644E-43B8-BEF9-430A1E592603}">
      <dgm:prSet/>
      <dgm:spPr/>
      <dgm:t>
        <a:bodyPr/>
        <a:lstStyle/>
        <a:p>
          <a:endParaRPr lang="en-US"/>
        </a:p>
      </dgm:t>
    </dgm:pt>
    <dgm:pt modelId="{2CC7F2F5-9BD9-4DC4-B504-5D5B58511B06}">
      <dgm:prSet phldrT="[文本]" custT="1"/>
      <dgm:spPr/>
      <dgm:t>
        <a:bodyPr/>
        <a:lstStyle/>
        <a:p>
          <a:r>
            <a:rPr lang="en-US" sz="2000" dirty="0" smtClean="0"/>
            <a:t>e.g. PAR </a:t>
          </a:r>
          <a:endParaRPr lang="en-US" sz="2000" dirty="0"/>
        </a:p>
      </dgm:t>
    </dgm:pt>
    <dgm:pt modelId="{6841C434-718D-456E-A581-666753B6882B}" type="parTrans" cxnId="{B6818AC3-1D17-4BDA-96B3-D730C3B7DD76}">
      <dgm:prSet/>
      <dgm:spPr/>
      <dgm:t>
        <a:bodyPr/>
        <a:lstStyle/>
        <a:p>
          <a:endParaRPr lang="en-US"/>
        </a:p>
      </dgm:t>
    </dgm:pt>
    <dgm:pt modelId="{E3DA22F5-FA59-4FC8-83E2-792F5801B948}" type="sibTrans" cxnId="{B6818AC3-1D17-4BDA-96B3-D730C3B7DD76}">
      <dgm:prSet/>
      <dgm:spPr/>
      <dgm:t>
        <a:bodyPr/>
        <a:lstStyle/>
        <a:p>
          <a:endParaRPr lang="en-US"/>
        </a:p>
      </dgm:t>
    </dgm:pt>
    <dgm:pt modelId="{75389D8C-D7CD-4BCD-BB35-67D0AF4DA511}" type="pres">
      <dgm:prSet presAssocID="{DE1F532F-31DF-4F3B-8974-A708083D5FA3}" presName="Name0" presStyleCnt="0">
        <dgm:presLayoutVars>
          <dgm:dir/>
          <dgm:resizeHandles val="exact"/>
        </dgm:presLayoutVars>
      </dgm:prSet>
      <dgm:spPr/>
    </dgm:pt>
    <dgm:pt modelId="{6F9A48FC-451B-4BF2-88DE-9C3DA3B0ACB6}" type="pres">
      <dgm:prSet presAssocID="{BD110A55-E27C-4A56-9AD5-192D855E08A6}" presName="node" presStyleLbl="node1" presStyleIdx="0" presStyleCnt="3" custScaleX="71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A0B0B-9394-439F-BB05-25F30DD942C3}" type="pres">
      <dgm:prSet presAssocID="{2D3320DB-2C42-441A-A5C7-E63364986FA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2705DE6D-6A70-4560-8FF5-1B2130FC94AA}" type="pres">
      <dgm:prSet presAssocID="{2D3320DB-2C42-441A-A5C7-E63364986FAD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D1A70A34-DA2E-4DF9-BB7C-4D7782BE821B}" type="pres">
      <dgm:prSet presAssocID="{7C212CC2-E4EE-4858-AA4D-067DF32854CB}" presName="node" presStyleLbl="node1" presStyleIdx="1" presStyleCnt="3" custScaleX="132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0DB42-0283-4B7E-B8B1-23B27FBF3932}" type="pres">
      <dgm:prSet presAssocID="{D8A9D085-DEAE-49E9-B747-A68F5796B3A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A1C8A01-D9BC-4A8E-A0CE-4A352F20E0FE}" type="pres">
      <dgm:prSet presAssocID="{D8A9D085-DEAE-49E9-B747-A68F5796B3A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D7BCA13-225C-4943-8FD5-3A6493E1170F}" type="pres">
      <dgm:prSet presAssocID="{007027AF-0595-4F18-8853-3EF96BF153C2}" presName="node" presStyleLbl="node1" presStyleIdx="2" presStyleCnt="3" custScaleX="1549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86BBB7-AE00-4AEA-A52E-F7F0A1A6DB15}" srcId="{DE1F532F-31DF-4F3B-8974-A708083D5FA3}" destId="{BD110A55-E27C-4A56-9AD5-192D855E08A6}" srcOrd="0" destOrd="0" parTransId="{AED9A09D-8BD6-4099-B1BB-C9B8FB3FED90}" sibTransId="{2D3320DB-2C42-441A-A5C7-E63364986FAD}"/>
    <dgm:cxn modelId="{F995857A-08AF-468A-A916-8F3A98ACD06A}" type="presOf" srcId="{7C212CC2-E4EE-4858-AA4D-067DF32854CB}" destId="{D1A70A34-DA2E-4DF9-BB7C-4D7782BE821B}" srcOrd="0" destOrd="0" presId="urn:microsoft.com/office/officeart/2005/8/layout/process1"/>
    <dgm:cxn modelId="{B6818AC3-1D17-4BDA-96B3-D730C3B7DD76}" srcId="{BD110A55-E27C-4A56-9AD5-192D855E08A6}" destId="{2CC7F2F5-9BD9-4DC4-B504-5D5B58511B06}" srcOrd="0" destOrd="0" parTransId="{6841C434-718D-456E-A581-666753B6882B}" sibTransId="{E3DA22F5-FA59-4FC8-83E2-792F5801B948}"/>
    <dgm:cxn modelId="{53F99DA7-888A-4126-AA4D-DADCAE72EB47}" type="presOf" srcId="{D8A9D085-DEAE-49E9-B747-A68F5796B3A2}" destId="{7A1C8A01-D9BC-4A8E-A0CE-4A352F20E0FE}" srcOrd="1" destOrd="0" presId="urn:microsoft.com/office/officeart/2005/8/layout/process1"/>
    <dgm:cxn modelId="{A1AB9461-1123-4405-8E1B-03F493192D5D}" type="presOf" srcId="{DE1F532F-31DF-4F3B-8974-A708083D5FA3}" destId="{75389D8C-D7CD-4BCD-BB35-67D0AF4DA511}" srcOrd="0" destOrd="0" presId="urn:microsoft.com/office/officeart/2005/8/layout/process1"/>
    <dgm:cxn modelId="{553F95B7-F551-4A79-85F1-67A1DF11303C}" type="presOf" srcId="{F7B45218-26B0-4FB6-ACC0-D20A1B869652}" destId="{CD7BCA13-225C-4943-8FD5-3A6493E1170F}" srcOrd="0" destOrd="1" presId="urn:microsoft.com/office/officeart/2005/8/layout/process1"/>
    <dgm:cxn modelId="{CAA0D2A5-5B1C-4118-9022-BB4E30ED5B3D}" srcId="{DE1F532F-31DF-4F3B-8974-A708083D5FA3}" destId="{7C212CC2-E4EE-4858-AA4D-067DF32854CB}" srcOrd="1" destOrd="0" parTransId="{34BF5F5F-17C5-49F3-8231-5313FA786718}" sibTransId="{D8A9D085-DEAE-49E9-B747-A68F5796B3A2}"/>
    <dgm:cxn modelId="{7D091173-ACA3-4C7D-818B-A5EB5B3ABFFE}" type="presOf" srcId="{BD110A55-E27C-4A56-9AD5-192D855E08A6}" destId="{6F9A48FC-451B-4BF2-88DE-9C3DA3B0ACB6}" srcOrd="0" destOrd="0" presId="urn:microsoft.com/office/officeart/2005/8/layout/process1"/>
    <dgm:cxn modelId="{85A154DE-D56E-4546-ADDA-2EDE7D0DC7D2}" type="presOf" srcId="{007027AF-0595-4F18-8853-3EF96BF153C2}" destId="{CD7BCA13-225C-4943-8FD5-3A6493E1170F}" srcOrd="0" destOrd="0" presId="urn:microsoft.com/office/officeart/2005/8/layout/process1"/>
    <dgm:cxn modelId="{AC9895E4-D0CF-40C4-A592-E7E7D8950301}" srcId="{007027AF-0595-4F18-8853-3EF96BF153C2}" destId="{F7B45218-26B0-4FB6-ACC0-D20A1B869652}" srcOrd="0" destOrd="0" parTransId="{EE9AAD23-1F0F-4015-9627-5A2BCCD372F6}" sibTransId="{E0A752B1-0B8C-4A94-8918-744FCE8C7B56}"/>
    <dgm:cxn modelId="{075FA7A8-3D8B-4EA4-85F3-D6DA2A37E3AB}" srcId="{DE1F532F-31DF-4F3B-8974-A708083D5FA3}" destId="{007027AF-0595-4F18-8853-3EF96BF153C2}" srcOrd="2" destOrd="0" parTransId="{49053FEE-D6E1-412E-9FBD-8818B04C035D}" sibTransId="{416CE7C2-4510-4889-9FE7-6C9C3CD8F95C}"/>
    <dgm:cxn modelId="{80D75742-D340-44CB-AA9C-96FA2E1BFA44}" type="presOf" srcId="{2CC7F2F5-9BD9-4DC4-B504-5D5B58511B06}" destId="{6F9A48FC-451B-4BF2-88DE-9C3DA3B0ACB6}" srcOrd="0" destOrd="1" presId="urn:microsoft.com/office/officeart/2005/8/layout/process1"/>
    <dgm:cxn modelId="{8312BA2E-98B7-480E-B19C-9A4008C2822A}" type="presOf" srcId="{2D3320DB-2C42-441A-A5C7-E63364986FAD}" destId="{AB6A0B0B-9394-439F-BB05-25F30DD942C3}" srcOrd="0" destOrd="0" presId="urn:microsoft.com/office/officeart/2005/8/layout/process1"/>
    <dgm:cxn modelId="{512A04DC-C0FB-4904-9707-F3BE35D35FC5}" type="presOf" srcId="{2D3320DB-2C42-441A-A5C7-E63364986FAD}" destId="{2705DE6D-6A70-4560-8FF5-1B2130FC94AA}" srcOrd="1" destOrd="0" presId="urn:microsoft.com/office/officeart/2005/8/layout/process1"/>
    <dgm:cxn modelId="{81416BA2-C09E-4EAB-9FE1-60321269483C}" type="presOf" srcId="{397D39B1-0CFE-4865-8F5C-F650546EA722}" destId="{D1A70A34-DA2E-4DF9-BB7C-4D7782BE821B}" srcOrd="0" destOrd="1" presId="urn:microsoft.com/office/officeart/2005/8/layout/process1"/>
    <dgm:cxn modelId="{C7638958-ECFD-46BE-9E1B-906A13A27362}" type="presOf" srcId="{D8A9D085-DEAE-49E9-B747-A68F5796B3A2}" destId="{43F0DB42-0283-4B7E-B8B1-23B27FBF3932}" srcOrd="0" destOrd="0" presId="urn:microsoft.com/office/officeart/2005/8/layout/process1"/>
    <dgm:cxn modelId="{3BB1F4FA-644E-43B8-BEF9-430A1E592603}" srcId="{7C212CC2-E4EE-4858-AA4D-067DF32854CB}" destId="{397D39B1-0CFE-4865-8F5C-F650546EA722}" srcOrd="0" destOrd="0" parTransId="{8924DA11-675D-4BAA-A6BA-872B50A60494}" sibTransId="{53B4C81C-0DB4-478F-BA82-A596BBCCEC00}"/>
    <dgm:cxn modelId="{0C445AC1-7D32-4337-A681-3692F3A7935F}" type="presParOf" srcId="{75389D8C-D7CD-4BCD-BB35-67D0AF4DA511}" destId="{6F9A48FC-451B-4BF2-88DE-9C3DA3B0ACB6}" srcOrd="0" destOrd="0" presId="urn:microsoft.com/office/officeart/2005/8/layout/process1"/>
    <dgm:cxn modelId="{72BEFB36-3DEE-42FD-81BF-536253CDF3BF}" type="presParOf" srcId="{75389D8C-D7CD-4BCD-BB35-67D0AF4DA511}" destId="{AB6A0B0B-9394-439F-BB05-25F30DD942C3}" srcOrd="1" destOrd="0" presId="urn:microsoft.com/office/officeart/2005/8/layout/process1"/>
    <dgm:cxn modelId="{87E12C6F-335E-4346-B3A0-4E524A8766F7}" type="presParOf" srcId="{AB6A0B0B-9394-439F-BB05-25F30DD942C3}" destId="{2705DE6D-6A70-4560-8FF5-1B2130FC94AA}" srcOrd="0" destOrd="0" presId="urn:microsoft.com/office/officeart/2005/8/layout/process1"/>
    <dgm:cxn modelId="{F7B40B49-0171-4B8A-BC71-DC5D07E73D29}" type="presParOf" srcId="{75389D8C-D7CD-4BCD-BB35-67D0AF4DA511}" destId="{D1A70A34-DA2E-4DF9-BB7C-4D7782BE821B}" srcOrd="2" destOrd="0" presId="urn:microsoft.com/office/officeart/2005/8/layout/process1"/>
    <dgm:cxn modelId="{BE52A5D7-360C-4B88-94D9-F08F108DE0BF}" type="presParOf" srcId="{75389D8C-D7CD-4BCD-BB35-67D0AF4DA511}" destId="{43F0DB42-0283-4B7E-B8B1-23B27FBF3932}" srcOrd="3" destOrd="0" presId="urn:microsoft.com/office/officeart/2005/8/layout/process1"/>
    <dgm:cxn modelId="{0807304A-184D-4F38-A7F2-AE73D768E746}" type="presParOf" srcId="{43F0DB42-0283-4B7E-B8B1-23B27FBF3932}" destId="{7A1C8A01-D9BC-4A8E-A0CE-4A352F20E0FE}" srcOrd="0" destOrd="0" presId="urn:microsoft.com/office/officeart/2005/8/layout/process1"/>
    <dgm:cxn modelId="{15FAB36B-E874-448A-8B69-5B4BE401FDD8}" type="presParOf" srcId="{75389D8C-D7CD-4BCD-BB35-67D0AF4DA511}" destId="{CD7BCA13-225C-4943-8FD5-3A6493E1170F}" srcOrd="4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A48FC-451B-4BF2-88DE-9C3DA3B0ACB6}">
      <dsp:nvSpPr>
        <dsp:cNvPr id="0" name=""/>
        <dsp:cNvSpPr/>
      </dsp:nvSpPr>
      <dsp:spPr>
        <a:xfrm>
          <a:off x="5120" y="0"/>
          <a:ext cx="1439314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Initial model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e.g. PAR </a:t>
          </a:r>
          <a:endParaRPr lang="en-US" sz="2000" kern="1200" dirty="0"/>
        </a:p>
      </dsp:txBody>
      <dsp:txXfrm>
        <a:off x="45192" y="40072"/>
        <a:ext cx="1359170" cy="1288007"/>
      </dsp:txXfrm>
    </dsp:sp>
    <dsp:sp modelId="{AB6A0B0B-9394-439F-BB05-25F30DD942C3}">
      <dsp:nvSpPr>
        <dsp:cNvPr id="0" name=""/>
        <dsp:cNvSpPr/>
      </dsp:nvSpPr>
      <dsp:spPr>
        <a:xfrm>
          <a:off x="1647010" y="432882"/>
          <a:ext cx="429458" cy="50238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1647010" y="533359"/>
        <a:ext cx="300621" cy="301431"/>
      </dsp:txXfrm>
    </dsp:sp>
    <dsp:sp modelId="{D1A70A34-DA2E-4DF9-BB7C-4D7782BE821B}">
      <dsp:nvSpPr>
        <dsp:cNvPr id="0" name=""/>
        <dsp:cNvSpPr/>
      </dsp:nvSpPr>
      <dsp:spPr>
        <a:xfrm>
          <a:off x="2254734" y="0"/>
          <a:ext cx="2683914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effectLst/>
            </a:rPr>
            <a:t>Distance Map</a:t>
          </a:r>
          <a:endParaRPr lang="en-US" sz="2400" b="0" kern="1200" dirty="0">
            <a:effectLst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effectLst/>
            </a:rPr>
            <a:t>Bimodal transformation</a:t>
          </a:r>
          <a:endParaRPr lang="en-US" sz="2400" b="0" kern="1200" dirty="0">
            <a:effectLst/>
          </a:endParaRPr>
        </a:p>
      </dsp:txBody>
      <dsp:txXfrm>
        <a:off x="2294806" y="40072"/>
        <a:ext cx="2603770" cy="1288007"/>
      </dsp:txXfrm>
    </dsp:sp>
    <dsp:sp modelId="{43F0DB42-0283-4B7E-B8B1-23B27FBF3932}">
      <dsp:nvSpPr>
        <dsp:cNvPr id="0" name=""/>
        <dsp:cNvSpPr/>
      </dsp:nvSpPr>
      <dsp:spPr>
        <a:xfrm>
          <a:off x="5141223" y="432882"/>
          <a:ext cx="429458" cy="50238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141223" y="533359"/>
        <a:ext cx="300621" cy="301431"/>
      </dsp:txXfrm>
    </dsp:sp>
    <dsp:sp modelId="{CD7BCA13-225C-4943-8FD5-3A6493E1170F}">
      <dsp:nvSpPr>
        <dsp:cNvPr id="0" name=""/>
        <dsp:cNvSpPr/>
      </dsp:nvSpPr>
      <dsp:spPr>
        <a:xfrm>
          <a:off x="5748948" y="0"/>
          <a:ext cx="3138410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 </a:t>
          </a:r>
          <a:r>
            <a:rPr lang="en-US" altLang="zh-CN" sz="2400" kern="1200" dirty="0" smtClean="0"/>
            <a:t>based </a:t>
          </a:r>
          <a:r>
            <a:rPr lang="en-US" sz="2400" kern="1200" dirty="0" smtClean="0"/>
            <a:t>optimization engine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Histogram control</a:t>
          </a:r>
          <a:endParaRPr lang="en-US" sz="2400" kern="1200" dirty="0"/>
        </a:p>
      </dsp:txBody>
      <dsp:txXfrm>
        <a:off x="5789020" y="40072"/>
        <a:ext cx="3058266" cy="1288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A48FC-451B-4BF2-88DE-9C3DA3B0ACB6}">
      <dsp:nvSpPr>
        <dsp:cNvPr id="0" name=""/>
        <dsp:cNvSpPr/>
      </dsp:nvSpPr>
      <dsp:spPr>
        <a:xfrm>
          <a:off x="5120" y="0"/>
          <a:ext cx="1439314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Initial model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e.g. PAR </a:t>
          </a:r>
          <a:endParaRPr lang="en-US" sz="2000" kern="1200" dirty="0"/>
        </a:p>
      </dsp:txBody>
      <dsp:txXfrm>
        <a:off x="45192" y="40072"/>
        <a:ext cx="1359170" cy="1288007"/>
      </dsp:txXfrm>
    </dsp:sp>
    <dsp:sp modelId="{AB6A0B0B-9394-439F-BB05-25F30DD942C3}">
      <dsp:nvSpPr>
        <dsp:cNvPr id="0" name=""/>
        <dsp:cNvSpPr/>
      </dsp:nvSpPr>
      <dsp:spPr>
        <a:xfrm>
          <a:off x="1647010" y="432882"/>
          <a:ext cx="429458" cy="50238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1647010" y="533359"/>
        <a:ext cx="300621" cy="301431"/>
      </dsp:txXfrm>
    </dsp:sp>
    <dsp:sp modelId="{D1A70A34-DA2E-4DF9-BB7C-4D7782BE821B}">
      <dsp:nvSpPr>
        <dsp:cNvPr id="0" name=""/>
        <dsp:cNvSpPr/>
      </dsp:nvSpPr>
      <dsp:spPr>
        <a:xfrm>
          <a:off x="2254734" y="0"/>
          <a:ext cx="2683914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Distance Map</a:t>
          </a:r>
          <a:endParaRPr lang="en-US" sz="24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effectLst/>
            </a:rPr>
            <a:t>Bimodal transformation</a:t>
          </a:r>
          <a:endParaRPr lang="en-US" sz="2400" b="0" kern="1200" dirty="0">
            <a:effectLst/>
          </a:endParaRPr>
        </a:p>
      </dsp:txBody>
      <dsp:txXfrm>
        <a:off x="2294806" y="40072"/>
        <a:ext cx="2603770" cy="1288007"/>
      </dsp:txXfrm>
    </dsp:sp>
    <dsp:sp modelId="{43F0DB42-0283-4B7E-B8B1-23B27FBF3932}">
      <dsp:nvSpPr>
        <dsp:cNvPr id="0" name=""/>
        <dsp:cNvSpPr/>
      </dsp:nvSpPr>
      <dsp:spPr>
        <a:xfrm>
          <a:off x="5141223" y="432882"/>
          <a:ext cx="429458" cy="50238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141223" y="533359"/>
        <a:ext cx="300621" cy="301431"/>
      </dsp:txXfrm>
    </dsp:sp>
    <dsp:sp modelId="{CD7BCA13-225C-4943-8FD5-3A6493E1170F}">
      <dsp:nvSpPr>
        <dsp:cNvPr id="0" name=""/>
        <dsp:cNvSpPr/>
      </dsp:nvSpPr>
      <dsp:spPr>
        <a:xfrm>
          <a:off x="5748948" y="0"/>
          <a:ext cx="3138410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 </a:t>
          </a:r>
          <a:r>
            <a:rPr lang="en-US" altLang="zh-CN" sz="2400" kern="1200" dirty="0" smtClean="0"/>
            <a:t>based </a:t>
          </a:r>
          <a:r>
            <a:rPr lang="en-US" sz="2400" kern="1200" dirty="0" smtClean="0"/>
            <a:t>optimization engine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Histogram control</a:t>
          </a:r>
          <a:endParaRPr lang="en-US" sz="2400" kern="1200" dirty="0"/>
        </a:p>
      </dsp:txBody>
      <dsp:txXfrm>
        <a:off x="5789020" y="40072"/>
        <a:ext cx="3058266" cy="1288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A48FC-451B-4BF2-88DE-9C3DA3B0ACB6}">
      <dsp:nvSpPr>
        <dsp:cNvPr id="0" name=""/>
        <dsp:cNvSpPr/>
      </dsp:nvSpPr>
      <dsp:spPr>
        <a:xfrm>
          <a:off x="5120" y="0"/>
          <a:ext cx="1439314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Initial model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e.g. PAR </a:t>
          </a:r>
          <a:endParaRPr lang="en-US" sz="2000" kern="1200" dirty="0"/>
        </a:p>
      </dsp:txBody>
      <dsp:txXfrm>
        <a:off x="45192" y="40072"/>
        <a:ext cx="1359170" cy="1288007"/>
      </dsp:txXfrm>
    </dsp:sp>
    <dsp:sp modelId="{AB6A0B0B-9394-439F-BB05-25F30DD942C3}">
      <dsp:nvSpPr>
        <dsp:cNvPr id="0" name=""/>
        <dsp:cNvSpPr/>
      </dsp:nvSpPr>
      <dsp:spPr>
        <a:xfrm>
          <a:off x="1647010" y="432882"/>
          <a:ext cx="429458" cy="50238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1647010" y="533359"/>
        <a:ext cx="300621" cy="301431"/>
      </dsp:txXfrm>
    </dsp:sp>
    <dsp:sp modelId="{D1A70A34-DA2E-4DF9-BB7C-4D7782BE821B}">
      <dsp:nvSpPr>
        <dsp:cNvPr id="0" name=""/>
        <dsp:cNvSpPr/>
      </dsp:nvSpPr>
      <dsp:spPr>
        <a:xfrm>
          <a:off x="2254734" y="0"/>
          <a:ext cx="2683914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effectLst/>
            </a:rPr>
            <a:t>Distance Map</a:t>
          </a:r>
          <a:endParaRPr lang="en-US" sz="2400" b="0" kern="1200" dirty="0">
            <a:effectLst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Bimodal transformation</a:t>
          </a:r>
          <a:endParaRPr lang="en-US" sz="24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94806" y="40072"/>
        <a:ext cx="2603770" cy="1288007"/>
      </dsp:txXfrm>
    </dsp:sp>
    <dsp:sp modelId="{43F0DB42-0283-4B7E-B8B1-23B27FBF3932}">
      <dsp:nvSpPr>
        <dsp:cNvPr id="0" name=""/>
        <dsp:cNvSpPr/>
      </dsp:nvSpPr>
      <dsp:spPr>
        <a:xfrm>
          <a:off x="5141223" y="432882"/>
          <a:ext cx="429458" cy="50238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141223" y="533359"/>
        <a:ext cx="300621" cy="301431"/>
      </dsp:txXfrm>
    </dsp:sp>
    <dsp:sp modelId="{CD7BCA13-225C-4943-8FD5-3A6493E1170F}">
      <dsp:nvSpPr>
        <dsp:cNvPr id="0" name=""/>
        <dsp:cNvSpPr/>
      </dsp:nvSpPr>
      <dsp:spPr>
        <a:xfrm>
          <a:off x="5748948" y="0"/>
          <a:ext cx="3138410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 </a:t>
          </a:r>
          <a:r>
            <a:rPr lang="en-US" altLang="zh-CN" sz="2400" kern="1200" dirty="0" smtClean="0"/>
            <a:t>based </a:t>
          </a:r>
          <a:r>
            <a:rPr lang="en-US" sz="2400" kern="1200" dirty="0" smtClean="0"/>
            <a:t>optimization engine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Histogram control</a:t>
          </a:r>
          <a:endParaRPr lang="en-US" sz="2400" kern="1200" dirty="0"/>
        </a:p>
      </dsp:txBody>
      <dsp:txXfrm>
        <a:off x="5789020" y="40072"/>
        <a:ext cx="3058266" cy="12880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A48FC-451B-4BF2-88DE-9C3DA3B0ACB6}">
      <dsp:nvSpPr>
        <dsp:cNvPr id="0" name=""/>
        <dsp:cNvSpPr/>
      </dsp:nvSpPr>
      <dsp:spPr>
        <a:xfrm>
          <a:off x="5120" y="0"/>
          <a:ext cx="1439314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Initial model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e.g. PAR </a:t>
          </a:r>
          <a:endParaRPr lang="en-US" sz="2000" kern="1200" dirty="0"/>
        </a:p>
      </dsp:txBody>
      <dsp:txXfrm>
        <a:off x="45192" y="40072"/>
        <a:ext cx="1359170" cy="1288007"/>
      </dsp:txXfrm>
    </dsp:sp>
    <dsp:sp modelId="{AB6A0B0B-9394-439F-BB05-25F30DD942C3}">
      <dsp:nvSpPr>
        <dsp:cNvPr id="0" name=""/>
        <dsp:cNvSpPr/>
      </dsp:nvSpPr>
      <dsp:spPr>
        <a:xfrm>
          <a:off x="1647010" y="432882"/>
          <a:ext cx="429458" cy="50238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1647010" y="533359"/>
        <a:ext cx="300621" cy="301431"/>
      </dsp:txXfrm>
    </dsp:sp>
    <dsp:sp modelId="{D1A70A34-DA2E-4DF9-BB7C-4D7782BE821B}">
      <dsp:nvSpPr>
        <dsp:cNvPr id="0" name=""/>
        <dsp:cNvSpPr/>
      </dsp:nvSpPr>
      <dsp:spPr>
        <a:xfrm>
          <a:off x="2254734" y="0"/>
          <a:ext cx="2683914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effectLst/>
            </a:rPr>
            <a:t>Distance Map</a:t>
          </a:r>
          <a:endParaRPr lang="en-US" sz="2400" b="0" kern="1200" dirty="0">
            <a:effectLst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Bimodal transformation</a:t>
          </a:r>
          <a:endParaRPr lang="en-US" sz="24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94806" y="40072"/>
        <a:ext cx="2603770" cy="1288007"/>
      </dsp:txXfrm>
    </dsp:sp>
    <dsp:sp modelId="{43F0DB42-0283-4B7E-B8B1-23B27FBF3932}">
      <dsp:nvSpPr>
        <dsp:cNvPr id="0" name=""/>
        <dsp:cNvSpPr/>
      </dsp:nvSpPr>
      <dsp:spPr>
        <a:xfrm>
          <a:off x="5141223" y="432882"/>
          <a:ext cx="429458" cy="50238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141223" y="533359"/>
        <a:ext cx="300621" cy="301431"/>
      </dsp:txXfrm>
    </dsp:sp>
    <dsp:sp modelId="{CD7BCA13-225C-4943-8FD5-3A6493E1170F}">
      <dsp:nvSpPr>
        <dsp:cNvPr id="0" name=""/>
        <dsp:cNvSpPr/>
      </dsp:nvSpPr>
      <dsp:spPr>
        <a:xfrm>
          <a:off x="5748948" y="0"/>
          <a:ext cx="3138410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 </a:t>
          </a:r>
          <a:r>
            <a:rPr lang="en-US" altLang="zh-CN" sz="2400" kern="1200" dirty="0" smtClean="0"/>
            <a:t>based </a:t>
          </a:r>
          <a:r>
            <a:rPr lang="en-US" sz="2400" kern="1200" dirty="0" smtClean="0"/>
            <a:t>optimization engine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Histogram control</a:t>
          </a:r>
          <a:endParaRPr lang="en-US" sz="2400" kern="1200" dirty="0"/>
        </a:p>
      </dsp:txBody>
      <dsp:txXfrm>
        <a:off x="5789020" y="40072"/>
        <a:ext cx="3058266" cy="1288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A48FC-451B-4BF2-88DE-9C3DA3B0ACB6}">
      <dsp:nvSpPr>
        <dsp:cNvPr id="0" name=""/>
        <dsp:cNvSpPr/>
      </dsp:nvSpPr>
      <dsp:spPr>
        <a:xfrm>
          <a:off x="5120" y="0"/>
          <a:ext cx="1439314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Initial model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e.g. PAR </a:t>
          </a:r>
          <a:endParaRPr lang="en-US" sz="2000" kern="1200" dirty="0"/>
        </a:p>
      </dsp:txBody>
      <dsp:txXfrm>
        <a:off x="45192" y="40072"/>
        <a:ext cx="1359170" cy="1288007"/>
      </dsp:txXfrm>
    </dsp:sp>
    <dsp:sp modelId="{AB6A0B0B-9394-439F-BB05-25F30DD942C3}">
      <dsp:nvSpPr>
        <dsp:cNvPr id="0" name=""/>
        <dsp:cNvSpPr/>
      </dsp:nvSpPr>
      <dsp:spPr>
        <a:xfrm>
          <a:off x="1647010" y="432882"/>
          <a:ext cx="429458" cy="50238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1647010" y="533359"/>
        <a:ext cx="300621" cy="301431"/>
      </dsp:txXfrm>
    </dsp:sp>
    <dsp:sp modelId="{D1A70A34-DA2E-4DF9-BB7C-4D7782BE821B}">
      <dsp:nvSpPr>
        <dsp:cNvPr id="0" name=""/>
        <dsp:cNvSpPr/>
      </dsp:nvSpPr>
      <dsp:spPr>
        <a:xfrm>
          <a:off x="2254734" y="0"/>
          <a:ext cx="2683914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effectLst/>
            </a:rPr>
            <a:t>Distance Map</a:t>
          </a:r>
          <a:endParaRPr lang="en-US" sz="2400" b="0" kern="1200" dirty="0">
            <a:effectLst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>
              <a:effectLst/>
            </a:rPr>
            <a:t>Bimodal transformation</a:t>
          </a:r>
          <a:endParaRPr lang="en-US" sz="2400" b="0" kern="1200" dirty="0">
            <a:effectLst/>
          </a:endParaRPr>
        </a:p>
      </dsp:txBody>
      <dsp:txXfrm>
        <a:off x="2294806" y="40072"/>
        <a:ext cx="2603770" cy="1288007"/>
      </dsp:txXfrm>
    </dsp:sp>
    <dsp:sp modelId="{43F0DB42-0283-4B7E-B8B1-23B27FBF3932}">
      <dsp:nvSpPr>
        <dsp:cNvPr id="0" name=""/>
        <dsp:cNvSpPr/>
      </dsp:nvSpPr>
      <dsp:spPr>
        <a:xfrm>
          <a:off x="5141223" y="432882"/>
          <a:ext cx="429458" cy="50238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141223" y="533359"/>
        <a:ext cx="300621" cy="301431"/>
      </dsp:txXfrm>
    </dsp:sp>
    <dsp:sp modelId="{CD7BCA13-225C-4943-8FD5-3A6493E1170F}">
      <dsp:nvSpPr>
        <dsp:cNvPr id="0" name=""/>
        <dsp:cNvSpPr/>
      </dsp:nvSpPr>
      <dsp:spPr>
        <a:xfrm>
          <a:off x="5748948" y="0"/>
          <a:ext cx="3138410" cy="136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EM </a:t>
          </a:r>
          <a:r>
            <a:rPr lang="en-US" altLang="zh-CN" sz="2400" kern="1200" dirty="0" smtClean="0"/>
            <a:t>based </a:t>
          </a:r>
          <a:r>
            <a:rPr lang="en-US" sz="2400" kern="1200" dirty="0" smtClean="0"/>
            <a:t>optimization engine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u="sng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Histogram control</a:t>
          </a:r>
          <a:endParaRPr lang="en-US" sz="24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89020" y="40072"/>
        <a:ext cx="3058266" cy="1288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0.67225</cdr:x>
      <cdr:y>0.43704</cdr:y>
    </cdr:from>
    <cdr:to>
      <cdr:x>0.76952</cdr:x>
      <cdr:y>0.53494</cdr:y>
    </cdr:to>
    <cdr:sp macro="" textlink="">
      <cdr:nvSpPr>
        <cdr:cNvPr id="2" name="Right Arrow 1"/>
        <cdr:cNvSpPr/>
      </cdr:nvSpPr>
      <cdr:spPr>
        <a:xfrm xmlns:a="http://schemas.openxmlformats.org/drawingml/2006/main">
          <a:off x="4033736" y="1563200"/>
          <a:ext cx="583660" cy="350196"/>
        </a:xfrm>
        <a:prstGeom xmlns:a="http://schemas.openxmlformats.org/drawingml/2006/main" prst="rightArrow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CBEE-4B1C-4363-9C2C-CE2C5989BBB6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8EE0E-1206-4FB9-AA10-DFDC5E9F3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367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A3CA2-4108-4F33-997C-85C706ADC506}" type="datetimeFigureOut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EF2F2-8168-44DB-B323-74C38C1323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84542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LIST PROJECT</a:t>
            </a:r>
            <a:r>
              <a:rPr lang="en-GB" baseline="0" dirty="0" smtClean="0"/>
              <a:t> NAME (EG REACTCARB) AND THE LONGER DESCRIPTION OF THE PROJECT (</a:t>
            </a:r>
            <a:r>
              <a:rPr lang="en-GB" baseline="0" smtClean="0"/>
              <a:t>EG PORE-SCALE REACTIVE TRANSPORT MODELLING) </a:t>
            </a:r>
            <a:r>
              <a:rPr lang="en-GB" baseline="0" dirty="0" smtClean="0"/>
              <a:t>LIST ALL PROJECT PEOPLE BUT UNDERLINE AND BOLD FACE THE KEY PERSON WHO IS DOING THE WORK AND SHOULD BE CONTACTED FIRST (EG ZEYUN)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REMEMBER TO EDIT THE FOOTER OF THE PRESENTATION TO LIST YOUR PROJECT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381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 expectation–maximization (EM) algorithm is an iterative method to find maximum likelihood estimates of parameters in models, where the model depends on hidden</a:t>
            </a:r>
            <a:r>
              <a:rPr lang="en-GB" baseline="0" dirty="0" smtClean="0"/>
              <a:t> </a:t>
            </a:r>
            <a:r>
              <a:rPr lang="en-GB" dirty="0" smtClean="0"/>
              <a:t>variables.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121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 expectation–maximization (EM) algorithm is an iterative method to find maximum likelihood estimates of parameters in models, where the model depends on hidden</a:t>
            </a:r>
            <a:r>
              <a:rPr lang="en-GB" baseline="0" dirty="0" smtClean="0"/>
              <a:t> </a:t>
            </a:r>
            <a:r>
              <a:rPr lang="en-GB" dirty="0" smtClean="0"/>
              <a:t>variables.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35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889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Skip this slide. Too technical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253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Skip this slide. Too technical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9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With cross-scale connection, </a:t>
            </a:r>
            <a:r>
              <a:rPr lang="en-GB" b="1" dirty="0" err="1" smtClean="0"/>
              <a:t>Kro</a:t>
            </a:r>
            <a:r>
              <a:rPr lang="en-GB" b="1" dirty="0" smtClean="0"/>
              <a:t> will keep at high level until a much higher water saturation is reached as oil replaces water gradually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78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LIST PROJECT</a:t>
            </a:r>
            <a:r>
              <a:rPr lang="en-GB" baseline="0" dirty="0" smtClean="0"/>
              <a:t> NAME (EG REACTCARB) AND THE LONGER DESCRIPTION OF THE PROJECT (</a:t>
            </a:r>
            <a:r>
              <a:rPr lang="en-GB" baseline="0" smtClean="0"/>
              <a:t>EG PORE-SCALE REACTIVE TRANSPORT MODELLING) </a:t>
            </a:r>
            <a:r>
              <a:rPr lang="en-GB" baseline="0" dirty="0" smtClean="0"/>
              <a:t>LIST ALL PROJECT PEOPLE BUT UNDERLINE AND BOLD FACE THE KEY PERSON WHO IS DOING THE WORK AND SHOULD BE CONTACTED FIRST (EG ZEYUN)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REMEMBER TO EDIT THE FOOTER OF THE PRESENTATION TO LIST YOUR PROJECT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221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 expectation–maximization (EM) algorithm is an iterative method to find maximum likelihood estimates of parameters in models, where the model depends on hidden</a:t>
            </a:r>
            <a:r>
              <a:rPr lang="en-GB" baseline="0" dirty="0" smtClean="0"/>
              <a:t> </a:t>
            </a:r>
            <a:r>
              <a:rPr lang="en-GB" dirty="0" smtClean="0"/>
              <a:t>variables.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75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3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Rounded</a:t>
            </a:r>
            <a:r>
              <a:rPr lang="en-GB" baseline="0" dirty="0" smtClean="0"/>
              <a:t> grains </a:t>
            </a:r>
          </a:p>
          <a:p>
            <a:r>
              <a:rPr lang="en-GB" baseline="0" dirty="0" smtClean="0"/>
              <a:t>Long range connectivity</a:t>
            </a:r>
          </a:p>
          <a:p>
            <a:endParaRPr lang="en-GB" dirty="0" smtClean="0"/>
          </a:p>
          <a:p>
            <a:r>
              <a:rPr lang="en-GB" dirty="0" smtClean="0"/>
              <a:t>Emphasize that this training image should be horizontal, no vertical TIs </a:t>
            </a:r>
            <a:r>
              <a:rPr lang="en-GB" dirty="0" err="1" smtClean="0"/>
              <a:t>avaiable</a:t>
            </a:r>
            <a:r>
              <a:rPr lang="en-GB" dirty="0" smtClean="0"/>
              <a:t>, that is why the reconstructed model looks isotropic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517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>
                <a:solidFill>
                  <a:prstClr val="black"/>
                </a:solidFill>
              </a:rPr>
              <a:pPr/>
              <a:t>30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45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>
                <a:solidFill>
                  <a:prstClr val="black"/>
                </a:solidFill>
              </a:rPr>
              <a:pPr/>
              <a:t>31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528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03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SLIDE IS NOW AT THE END OF THE PRESENTATION TO PROVIDE KEY INFORMATION TO THE SPONSORS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241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1200" dirty="0" smtClean="0">
              <a:solidFill>
                <a:srgbClr val="376092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15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appropriate TIs are provided, a natural structure can be reconstructed</a:t>
            </a:r>
          </a:p>
          <a:p>
            <a:r>
              <a:rPr lang="en-GB" dirty="0" smtClean="0"/>
              <a:t>In</a:t>
            </a:r>
            <a:r>
              <a:rPr lang="en-GB" baseline="0" dirty="0" smtClean="0"/>
              <a:t> return, it means that the selection of TIs will strongly influence the model quality.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23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98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Since we only use one</a:t>
            </a:r>
            <a:r>
              <a:rPr lang="en-GB" baseline="0" dirty="0" smtClean="0"/>
              <a:t> TI for 3 directions, the model may not be very realistic to real fractures, but it is clear that the platy structure and the cross boundaries in TI are accurately reconstructed.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Both big and small pores are successfully generated even though not sufficient small pores are created. Noted</a:t>
            </a:r>
            <a:r>
              <a:rPr lang="en-GB" baseline="0" dirty="0" smtClean="0"/>
              <a:t> that there are no such non-parametric methods that can deal with these type of model.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60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Larger pore</a:t>
            </a:r>
            <a:r>
              <a:rPr lang="en-GB" baseline="0" dirty="0" smtClean="0"/>
              <a:t> size. Higher pore connectivity. But overall reasonably good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66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38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Due to limited time, we haven’t</a:t>
            </a:r>
            <a:r>
              <a:rPr lang="en-GB" baseline="0" dirty="0" smtClean="0"/>
              <a:t> done too many tests. But based on all that we generate I think the porosity is matched perfectly well, usually with a difference ratio below 5%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428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F2F2-8168-44DB-B323-74C38C1323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6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564904"/>
            <a:ext cx="7772400" cy="14700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Name of ICCR project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293096"/>
            <a:ext cx="6400800" cy="100811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Key Personnel with lead person in bold face and underlined</a:t>
            </a:r>
            <a:endParaRPr lang="en-GB" dirty="0"/>
          </a:p>
        </p:txBody>
      </p:sp>
      <p:pic>
        <p:nvPicPr>
          <p:cNvPr id="8" name="Picture 10" descr="ICCR_Logo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2120900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https://encrypted-tbn1.gstatic.com/images?q=tbn:ANd9GcQvi30RjNpUvvzfLLGntARPZYSLwI8RmaZ_Yy-RXsju0BNMYSOw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152" y="189171"/>
            <a:ext cx="804266" cy="100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:\Policy and Corporate Affairs\Communications\BG logos &amp; guidelines\Logos\BG Group\Finais\BG Group_RGB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589240"/>
            <a:ext cx="1933940" cy="6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upload.wikimedia.org/wikipedia/commons/thumb/5/51/Logo_petrobras.gif/800px-Logo_petrobras.gif"/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589240"/>
            <a:ext cx="1614170" cy="95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6613910" y="6361583"/>
            <a:ext cx="2422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Subsidiary</a:t>
            </a:r>
            <a:r>
              <a:rPr lang="en-GB" sz="1400" baseline="0" dirty="0" smtClean="0"/>
              <a:t> of Royal Dutch Shell</a:t>
            </a: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91" y="-499477"/>
            <a:ext cx="3122865" cy="2342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88224" y="-640107"/>
            <a:ext cx="2593558" cy="25935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57" y="386927"/>
            <a:ext cx="1188859" cy="593801"/>
          </a:xfrm>
          <a:prstGeom prst="rect">
            <a:avLst/>
          </a:prstGeom>
        </p:spPr>
      </p:pic>
      <p:pic>
        <p:nvPicPr>
          <p:cNvPr id="12" name="Picture 6" descr="https://encrypted-tbn1.gstatic.com/images?q=tbn:ANd9GcQvi30RjNpUvvzfLLGntARPZYSLwI8RmaZ_Yy-RXsju0BNMYSOw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19427"/>
            <a:ext cx="617302" cy="77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8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4B753A-862A-4F89-8BAC-5D14C4D162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10" name="Picture 2" descr="http://www.geos.ed.ac.uk/iccr/Logo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5" y="260648"/>
            <a:ext cx="929905" cy="936104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467544" y="1124744"/>
            <a:ext cx="7416824" cy="72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857403"/>
          </a:xfrm>
        </p:spPr>
        <p:txBody>
          <a:bodyPr/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857403"/>
          </a:xfrm>
        </p:spPr>
        <p:txBody>
          <a:bodyPr/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D42F6A6-D3DD-41C7-B3AB-58DCE5EF22D0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4B753A-862A-4F89-8BAC-5D14C4D162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15" name="Picture 2" descr="http://www.geos.ed.ac.uk/iccr/Logo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5" y="260648"/>
            <a:ext cx="929905" cy="936104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 userDrawn="1"/>
        </p:nvSpPr>
        <p:spPr>
          <a:xfrm>
            <a:off x="467544" y="1124744"/>
            <a:ext cx="7416824" cy="72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B2F4456-08BE-4A36-AD23-5164DF77205F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4B753A-862A-4F89-8BAC-5D14C4D1626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12" name="Picture 2" descr="http://www.geos.ed.ac.uk/iccr/Logo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5" y="260648"/>
            <a:ext cx="929905" cy="936104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467544" y="1124744"/>
            <a:ext cx="7416824" cy="72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5C97FB6-612E-45D2-B39A-59C69364FA1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4B753A-862A-4F89-8BAC-5D14C4D1626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E89D1FE-F01F-4220-B6A5-EF37F58B84B3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smtClean="0"/>
              <a:t>ICCR Project ABC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4B753A-862A-4F89-8BAC-5D14C4D1626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accent1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1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1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12" Type="http://schemas.openxmlformats.org/officeDocument/2006/relationships/image" Target="../media/image5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5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5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58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6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hart" Target="../charts/chart9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9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0.png"/><Relationship Id="rId9" Type="http://schemas.microsoft.com/office/2007/relationships/diagramDrawing" Target="../diagrams/drawing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18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7.png"/><Relationship Id="rId2" Type="http://schemas.openxmlformats.org/officeDocument/2006/relationships/video" Target="../media/media3.mp4"/><Relationship Id="rId16" Type="http://schemas.openxmlformats.org/officeDocument/2006/relationships/image" Target="../media/image21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6.png"/><Relationship Id="rId5" Type="http://schemas.microsoft.com/office/2007/relationships/media" Target="../media/media5.mp4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video" Target="../media/media4.mp4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8.mp4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2.png"/><Relationship Id="rId4" Type="http://schemas.openxmlformats.org/officeDocument/2006/relationships/video" Target="../media/media8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2564904"/>
            <a:ext cx="8064896" cy="147002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4F81BD">
                    <a:lumMod val="75000"/>
                  </a:srgbClr>
                </a:solidFill>
              </a:rPr>
              <a:t>PROMEF</a:t>
            </a:r>
            <a:br>
              <a:rPr lang="en-GB" dirty="0">
                <a:solidFill>
                  <a:srgbClr val="4F81BD">
                    <a:lumMod val="75000"/>
                  </a:srgbClr>
                </a:solidFill>
              </a:rPr>
            </a:br>
            <a:r>
              <a:rPr lang="en-GB" sz="2800" dirty="0"/>
              <a:t>3D reconstruction of extremely heterogeneous structures in </a:t>
            </a:r>
            <a:r>
              <a:rPr lang="en-GB" sz="2800" dirty="0" smtClean="0"/>
              <a:t>carbonates </a:t>
            </a:r>
            <a:r>
              <a:rPr lang="en-US" sz="2900" dirty="0" smtClean="0">
                <a:solidFill>
                  <a:srgbClr val="4F81BD">
                    <a:lumMod val="75000"/>
                  </a:srgbClr>
                </a:solidFill>
              </a:rPr>
              <a:t>using 2D images</a:t>
            </a:r>
            <a:endParaRPr lang="en-GB" sz="2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656784" cy="1008112"/>
          </a:xfrm>
        </p:spPr>
        <p:txBody>
          <a:bodyPr>
            <a:normAutofit/>
          </a:bodyPr>
          <a:lstStyle/>
          <a:p>
            <a:pPr lvl="0"/>
            <a:r>
              <a:rPr lang="en-GB" sz="1700" dirty="0">
                <a:solidFill>
                  <a:srgbClr val="4F81BD">
                    <a:lumMod val="75000"/>
                  </a:srgbClr>
                </a:solidFill>
              </a:rPr>
              <a:t>PIs: </a:t>
            </a:r>
            <a:r>
              <a:rPr lang="en-GB" sz="1700" b="1" u="sng" dirty="0">
                <a:solidFill>
                  <a:srgbClr val="4F81BD">
                    <a:lumMod val="75000"/>
                  </a:srgbClr>
                </a:solidFill>
              </a:rPr>
              <a:t>Zeyun Jiang</a:t>
            </a:r>
            <a:r>
              <a:rPr lang="en-GB" sz="1700" dirty="0">
                <a:solidFill>
                  <a:srgbClr val="4F81BD">
                    <a:lumMod val="75000"/>
                  </a:srgbClr>
                </a:solidFill>
              </a:rPr>
              <a:t>, Rink van Dijke, Sebastian Geiger, Rachel Wood</a:t>
            </a:r>
          </a:p>
          <a:p>
            <a:pPr lvl="0"/>
            <a:endParaRPr lang="en-GB" sz="900" dirty="0">
              <a:solidFill>
                <a:srgbClr val="4F81BD">
                  <a:lumMod val="75000"/>
                </a:srgbClr>
              </a:solidFill>
            </a:endParaRPr>
          </a:p>
          <a:p>
            <a:pPr lvl="0"/>
            <a:r>
              <a:rPr lang="en-GB" sz="1700" dirty="0">
                <a:solidFill>
                  <a:srgbClr val="4F81BD">
                    <a:lumMod val="75000"/>
                  </a:srgbClr>
                </a:solidFill>
              </a:rPr>
              <a:t>PhD students: </a:t>
            </a:r>
            <a:r>
              <a:rPr lang="en-GB" sz="1700" b="1" dirty="0">
                <a:solidFill>
                  <a:srgbClr val="4F81BD">
                    <a:lumMod val="75000"/>
                  </a:srgbClr>
                </a:solidFill>
              </a:rPr>
              <a:t>Tianshen Huang</a:t>
            </a:r>
            <a:r>
              <a:rPr lang="en-GB" sz="1700" dirty="0">
                <a:solidFill>
                  <a:srgbClr val="4F81BD">
                    <a:lumMod val="75000"/>
                  </a:srgbClr>
                </a:solidFill>
              </a:rPr>
              <a:t>, Dmytro Petrovskyy</a:t>
            </a:r>
          </a:p>
          <a:p>
            <a:pPr lvl="0"/>
            <a:endParaRPr lang="en-GB" sz="3000" dirty="0">
              <a:solidFill>
                <a:srgbClr val="4F81BD">
                  <a:lumMod val="7500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Automatically matched global statistics (esp. porosity)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Validation – </a:t>
            </a:r>
            <a:r>
              <a:rPr lang="en-GB" sz="3600" dirty="0" smtClean="0"/>
              <a:t>porosity</a:t>
            </a:r>
            <a:endParaRPr lang="en-GB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25630"/>
              </p:ext>
            </p:extLst>
          </p:nvPr>
        </p:nvGraphicFramePr>
        <p:xfrm>
          <a:off x="457200" y="2231700"/>
          <a:ext cx="8229600" cy="3870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42592"/>
                <a:gridCol w="936104"/>
                <a:gridCol w="1080120"/>
                <a:gridCol w="2088232"/>
                <a:gridCol w="1882552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                  Porosity</a:t>
                      </a:r>
                    </a:p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GB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TIs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Original</a:t>
                      </a:r>
                      <a:r>
                        <a:rPr lang="en-GB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3D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Reconstruction</a:t>
                      </a:r>
                      <a:r>
                        <a:rPr lang="en-GB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Difference ratio (%) with TIs</a:t>
                      </a:r>
                      <a:endParaRPr lang="en-GB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Ola’s Coquina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46.0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42.2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44.7, 44.9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</a:t>
                      </a:r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2.9, -2.3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‘Structure 2’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44.8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42.4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-5.2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Grains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35.4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33.0,</a:t>
                      </a:r>
                      <a:r>
                        <a:rPr lang="en-GB" sz="2000" baseline="0" dirty="0" smtClean="0">
                          <a:solidFill>
                            <a:srgbClr val="376092"/>
                          </a:solidFill>
                        </a:rPr>
                        <a:t> 37.2, 35.3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-5.0, +6.7, +0.1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‘Two-scale B’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35.4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34.4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-2.8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Berea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20.7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19.6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20.6, 20.0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-0.4,</a:t>
                      </a:r>
                      <a:r>
                        <a:rPr lang="en-GB" sz="2000" baseline="0" dirty="0" smtClean="0">
                          <a:solidFill>
                            <a:srgbClr val="376092"/>
                          </a:solidFill>
                        </a:rPr>
                        <a:t> -3.1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‘Two-scale A’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19.8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20.5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20.3, 20.4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+2.6, +2.8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‘Two-scale</a:t>
                      </a:r>
                      <a:r>
                        <a:rPr lang="en-GB" sz="2000" baseline="0" dirty="0" smtClean="0">
                          <a:solidFill>
                            <a:srgbClr val="376092"/>
                          </a:solidFill>
                        </a:rPr>
                        <a:t> C’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17.2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16.7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-2.6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Fractures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10.9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9.9, 11.8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376092"/>
                          </a:solidFill>
                        </a:rPr>
                        <a:t>-9.8, +8.2</a:t>
                      </a:r>
                      <a:endParaRPr lang="en-GB" sz="20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6553200" y="2852936"/>
            <a:ext cx="1944216" cy="2952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3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Validation – </a:t>
            </a:r>
            <a:r>
              <a:rPr lang="en-GB" sz="3600" dirty="0" smtClean="0"/>
              <a:t>flow properties</a:t>
            </a:r>
            <a:endParaRPr lang="en-GB" sz="36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949396"/>
              </p:ext>
            </p:extLst>
          </p:nvPr>
        </p:nvGraphicFramePr>
        <p:xfrm>
          <a:off x="5868144" y="1478378"/>
          <a:ext cx="3096344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679828"/>
              </p:ext>
            </p:extLst>
          </p:nvPr>
        </p:nvGraphicFramePr>
        <p:xfrm>
          <a:off x="282351" y="1413338"/>
          <a:ext cx="4978897" cy="22250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717951"/>
                <a:gridCol w="1130473"/>
                <a:gridCol w="1130473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</a:t>
                      </a:r>
                      <a:r>
                        <a:rPr lang="en-GB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properties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Berea CT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Number of pores: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6248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6164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Number of throats: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11017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10709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smtClean="0">
                          <a:solidFill>
                            <a:srgbClr val="376092"/>
                          </a:solidFill>
                          <a:effectLst/>
                        </a:rPr>
                        <a:t>Avg. coordination number</a:t>
                      </a:r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: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u="none" strike="noStrike" dirty="0">
                          <a:solidFill>
                            <a:srgbClr val="376092"/>
                          </a:solidFill>
                          <a:effectLst/>
                        </a:rPr>
                        <a:t>3.46143</a:t>
                      </a:r>
                      <a:endParaRPr lang="en-GB" sz="1800" b="1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u="none" strike="noStrike" dirty="0">
                          <a:solidFill>
                            <a:srgbClr val="376092"/>
                          </a:solidFill>
                          <a:effectLst/>
                        </a:rPr>
                        <a:t>3.41775</a:t>
                      </a:r>
                      <a:endParaRPr lang="en-GB" sz="1800" b="1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 smtClean="0">
                          <a:solidFill>
                            <a:srgbClr val="376092"/>
                          </a:solidFill>
                          <a:effectLst/>
                        </a:rPr>
                        <a:t>Net porosity</a:t>
                      </a:r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: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0.19488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0.206434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Absolute permeability (</a:t>
                      </a:r>
                      <a:r>
                        <a:rPr lang="en-GB" sz="1800" u="none" strike="noStrike" dirty="0" err="1">
                          <a:solidFill>
                            <a:srgbClr val="376092"/>
                          </a:solidFill>
                          <a:effectLst/>
                        </a:rPr>
                        <a:t>mD</a:t>
                      </a:r>
                      <a:r>
                        <a:rPr lang="en-GB" sz="1800" u="none" strike="noStrike" dirty="0">
                          <a:solidFill>
                            <a:srgbClr val="376092"/>
                          </a:solidFill>
                          <a:effectLst/>
                        </a:rPr>
                        <a:t>)</a:t>
                      </a:r>
                      <a:endParaRPr lang="en-GB" sz="1800" b="0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u="none" strike="noStrike" dirty="0">
                          <a:solidFill>
                            <a:srgbClr val="376092"/>
                          </a:solidFill>
                          <a:effectLst/>
                        </a:rPr>
                        <a:t>1594.08</a:t>
                      </a:r>
                      <a:endParaRPr lang="en-GB" sz="1800" b="1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u="none" strike="noStrike" dirty="0">
                          <a:solidFill>
                            <a:srgbClr val="376092"/>
                          </a:solidFill>
                          <a:effectLst/>
                        </a:rPr>
                        <a:t>2574.78</a:t>
                      </a:r>
                      <a:endParaRPr lang="en-GB" sz="1800" b="1" i="0" u="none" strike="noStrike" dirty="0">
                        <a:solidFill>
                          <a:srgbClr val="37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1516073"/>
              </p:ext>
            </p:extLst>
          </p:nvPr>
        </p:nvGraphicFramePr>
        <p:xfrm>
          <a:off x="457200" y="3995447"/>
          <a:ext cx="396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063652"/>
              </p:ext>
            </p:extLst>
          </p:nvPr>
        </p:nvGraphicFramePr>
        <p:xfrm>
          <a:off x="4726800" y="3995447"/>
          <a:ext cx="396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Right Arrow 8"/>
          <p:cNvSpPr/>
          <p:nvPr/>
        </p:nvSpPr>
        <p:spPr>
          <a:xfrm>
            <a:off x="5371728" y="2558378"/>
            <a:ext cx="648072" cy="26860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8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overview</a:t>
            </a:r>
          </a:p>
        </p:txBody>
      </p:sp>
      <p:graphicFrame>
        <p:nvGraphicFramePr>
          <p:cNvPr id="21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526362"/>
              </p:ext>
            </p:extLst>
          </p:nvPr>
        </p:nvGraphicFramePr>
        <p:xfrm>
          <a:off x="125760" y="2420888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051720" y="4725144"/>
            <a:ext cx="3168352" cy="1200329"/>
          </a:xfrm>
          <a:prstGeom prst="rect">
            <a:avLst/>
          </a:prstGeom>
          <a:noFill/>
          <a:ln>
            <a:solidFill>
              <a:srgbClr val="376092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Enable us to distinguish non-</a:t>
            </a:r>
            <a:r>
              <a:rPr lang="en-GB" sz="2400" dirty="0" err="1" smtClean="0"/>
              <a:t>stationarity</a:t>
            </a:r>
            <a:r>
              <a:rPr lang="en-GB" sz="2400" dirty="0" smtClean="0"/>
              <a:t>, inner area of large pore/solid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6136" y="4725144"/>
            <a:ext cx="3222104" cy="1200329"/>
          </a:xfrm>
          <a:prstGeom prst="rect">
            <a:avLst/>
          </a:prstGeom>
          <a:noFill/>
          <a:ln>
            <a:solidFill>
              <a:srgbClr val="376092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Preserve both local similarity &amp; global statistics</a:t>
            </a:r>
            <a:endParaRPr lang="en-GB" sz="2400" dirty="0"/>
          </a:p>
        </p:txBody>
      </p:sp>
      <p:sp>
        <p:nvSpPr>
          <p:cNvPr id="24" name="Down Arrow 23"/>
          <p:cNvSpPr/>
          <p:nvPr/>
        </p:nvSpPr>
        <p:spPr>
          <a:xfrm>
            <a:off x="7379528" y="4005063"/>
            <a:ext cx="144016" cy="504056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Down Arrow 24"/>
          <p:cNvSpPr/>
          <p:nvPr/>
        </p:nvSpPr>
        <p:spPr>
          <a:xfrm>
            <a:off x="3563888" y="4005063"/>
            <a:ext cx="144016" cy="504056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ircular Arrow 8"/>
          <p:cNvSpPr/>
          <p:nvPr/>
        </p:nvSpPr>
        <p:spPr>
          <a:xfrm rot="5400000">
            <a:off x="6812868" y="1225979"/>
            <a:ext cx="1188640" cy="1188640"/>
          </a:xfrm>
          <a:prstGeom prst="circularArrow">
            <a:avLst>
              <a:gd name="adj1" fmla="val 11642"/>
              <a:gd name="adj2" fmla="val 1142319"/>
              <a:gd name="adj3" fmla="val 20592334"/>
              <a:gd name="adj4" fmla="val 1693374"/>
              <a:gd name="adj5" fmla="val 1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528391"/>
          </a:xfrm>
        </p:spPr>
        <p:txBody>
          <a:bodyPr/>
          <a:lstStyle/>
          <a:p>
            <a:r>
              <a:rPr lang="en-GB" dirty="0" smtClean="0"/>
              <a:t>Expectation Maximization (Arthur et al. 1977)</a:t>
            </a:r>
          </a:p>
          <a:p>
            <a:pPr lvl="1"/>
            <a:r>
              <a:rPr lang="en-GB" dirty="0" smtClean="0">
                <a:solidFill>
                  <a:srgbClr val="376092"/>
                </a:solidFill>
              </a:rPr>
              <a:t>Estimate </a:t>
            </a:r>
            <a:r>
              <a:rPr lang="en-GB" dirty="0">
                <a:solidFill>
                  <a:srgbClr val="376092"/>
                </a:solidFill>
              </a:rPr>
              <a:t>parameter and </a:t>
            </a:r>
            <a:r>
              <a:rPr lang="en-GB" dirty="0" smtClean="0">
                <a:solidFill>
                  <a:srgbClr val="376092"/>
                </a:solidFill>
              </a:rPr>
              <a:t>hidden variables </a:t>
            </a:r>
            <a:r>
              <a:rPr lang="en-GB" dirty="0" smtClean="0">
                <a:solidFill>
                  <a:srgbClr val="FF0000"/>
                </a:solidFill>
              </a:rPr>
              <a:t>iteratively</a:t>
            </a:r>
            <a:r>
              <a:rPr lang="en-GB" dirty="0" smtClean="0">
                <a:solidFill>
                  <a:srgbClr val="376092"/>
                </a:solidFill>
              </a:rPr>
              <a:t> 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Extension to texture synthesis: </a:t>
            </a:r>
          </a:p>
          <a:p>
            <a:pPr lvl="1"/>
            <a:r>
              <a:rPr lang="en-GB" dirty="0">
                <a:solidFill>
                  <a:srgbClr val="376092"/>
                </a:solidFill>
              </a:rPr>
              <a:t>2D to 2D</a:t>
            </a:r>
            <a:r>
              <a:rPr lang="en-GB" dirty="0" smtClean="0">
                <a:solidFill>
                  <a:srgbClr val="376092"/>
                </a:solidFill>
              </a:rPr>
              <a:t> (Kwatra et al. 2005)</a:t>
            </a:r>
          </a:p>
          <a:p>
            <a:pPr lvl="1"/>
            <a:r>
              <a:rPr lang="en-GB" dirty="0" smtClean="0">
                <a:solidFill>
                  <a:srgbClr val="376092"/>
                </a:solidFill>
              </a:rPr>
              <a:t>2D to 3D (Kopf et al. 2007)</a:t>
            </a:r>
            <a:endParaRPr lang="en-GB" dirty="0">
              <a:solidFill>
                <a:srgbClr val="37609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 based texture synthesis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9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 based texture synthesis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2539087"/>
            <a:ext cx="8363272" cy="3085885"/>
            <a:chOff x="457200" y="3715137"/>
            <a:chExt cx="8363272" cy="2721454"/>
          </a:xfrm>
        </p:grpSpPr>
        <p:grpSp>
          <p:nvGrpSpPr>
            <p:cNvPr id="9" name="Group 8"/>
            <p:cNvGrpSpPr/>
            <p:nvPr/>
          </p:nvGrpSpPr>
          <p:grpSpPr>
            <a:xfrm>
              <a:off x="457200" y="3715137"/>
              <a:ext cx="8363272" cy="2721454"/>
              <a:chOff x="457200" y="3715137"/>
              <a:chExt cx="8363272" cy="272145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457200" y="4289993"/>
                <a:ext cx="2818656" cy="1691506"/>
                <a:chOff x="4355976" y="4149080"/>
                <a:chExt cx="2818656" cy="1691506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4355976" y="4149080"/>
                  <a:ext cx="2818656" cy="169150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u="sng" dirty="0" smtClean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E-step </a:t>
                  </a:r>
                  <a:r>
                    <a:rPr lang="en-US" sz="2400" u="sng" dirty="0" smtClean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Optimize</a:t>
                  </a:r>
                  <a:endParaRPr lang="en-GB" sz="2400" u="sng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4355976" y="4767895"/>
                      <a:ext cx="2818656" cy="105857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GB" sz="2400" dirty="0" smtClean="0"/>
                        <a:t>Minimize </a:t>
                      </a:r>
                      <a:r>
                        <a:rPr lang="en-GB" sz="2400" dirty="0"/>
                        <a:t>energy function </a:t>
                      </a:r>
                      <a14:m>
                        <m:oMath xmlns:m="http://schemas.openxmlformats.org/officeDocument/2006/math"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oMath>
                      </a14:m>
                      <a:r>
                        <a:rPr lang="en-GB" sz="2400" dirty="0" smtClean="0">
                          <a:ln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n-GB" sz="2400" dirty="0" smtClean="0"/>
                        <a:t>w.r.t. </a:t>
                      </a:r>
                      <a14:m>
                        <m:oMath xmlns:m="http://schemas.openxmlformats.org/officeDocument/2006/math"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a14:m>
                      <a:endParaRPr lang="en-GB" sz="2400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1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976" y="4767895"/>
                      <a:ext cx="2818656" cy="105857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4082" b="-112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/>
              <p:cNvGrpSpPr/>
              <p:nvPr/>
            </p:nvGrpSpPr>
            <p:grpSpPr>
              <a:xfrm>
                <a:off x="6019800" y="4293096"/>
                <a:ext cx="2800672" cy="1691506"/>
                <a:chOff x="5227712" y="4149080"/>
                <a:chExt cx="2800672" cy="1691506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227712" y="4149080"/>
                  <a:ext cx="2800672" cy="169150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u="sng" dirty="0" smtClean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M-step</a:t>
                  </a:r>
                </a:p>
                <a:p>
                  <a:pPr algn="ctr"/>
                  <a:r>
                    <a:rPr lang="en-GB" sz="2400" u="sng" dirty="0" smtClean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Search</a:t>
                  </a:r>
                </a:p>
                <a:p>
                  <a:pPr algn="ctr"/>
                  <a:endParaRPr lang="en-GB" sz="2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  <a:p>
                  <a:pPr algn="ctr"/>
                  <a:endParaRPr lang="en-GB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227712" y="4764792"/>
                      <a:ext cx="2800672" cy="73286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GB" sz="2400" dirty="0" smtClean="0"/>
                        <a:t>Find nearest pattern </a:t>
                      </a:r>
                      <a14:m>
                        <m:oMath xmlns:m="http://schemas.openxmlformats.org/officeDocument/2006/math"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oMath>
                      </a14:m>
                      <a:r>
                        <a:rPr lang="en-GB" sz="2400" dirty="0" smtClean="0"/>
                        <a:t> with </a:t>
                      </a:r>
                      <a14:m>
                        <m:oMath xmlns:m="http://schemas.openxmlformats.org/officeDocument/2006/math"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a14:m>
                      <a:r>
                        <a:rPr lang="en-GB" sz="2400" dirty="0"/>
                        <a:t> </a:t>
                      </a:r>
                      <a:r>
                        <a:rPr lang="en-GB" sz="2400" dirty="0" smtClean="0"/>
                        <a:t>fixed</a:t>
                      </a:r>
                      <a:endParaRPr lang="en-GB" sz="2400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Rectangle 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27712" y="4764792"/>
                      <a:ext cx="2800672" cy="73286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1743" t="-5882" r="-3922" b="-161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" name="Curved Down Arrow 12"/>
              <p:cNvSpPr/>
              <p:nvPr/>
            </p:nvSpPr>
            <p:spPr>
              <a:xfrm>
                <a:off x="1691680" y="3715137"/>
                <a:ext cx="5904655" cy="562314"/>
              </a:xfrm>
              <a:prstGeom prst="curvedDownArrow">
                <a:avLst>
                  <a:gd name="adj1" fmla="val 20224"/>
                  <a:gd name="adj2" fmla="val 83981"/>
                  <a:gd name="adj3" fmla="val 41659"/>
                </a:avLst>
              </a:prstGeom>
              <a:solidFill>
                <a:srgbClr val="376092"/>
              </a:solidFill>
              <a:ln>
                <a:solidFill>
                  <a:srgbClr val="376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urved Down Arrow 13"/>
              <p:cNvSpPr/>
              <p:nvPr/>
            </p:nvSpPr>
            <p:spPr>
              <a:xfrm rot="10800000">
                <a:off x="1691679" y="6003260"/>
                <a:ext cx="5760640" cy="433331"/>
              </a:xfrm>
              <a:prstGeom prst="curvedDownArrow">
                <a:avLst>
                  <a:gd name="adj1" fmla="val 26215"/>
                  <a:gd name="adj2" fmla="val 128413"/>
                  <a:gd name="adj3" fmla="val 37007"/>
                </a:avLst>
              </a:prstGeom>
              <a:solidFill>
                <a:srgbClr val="376092"/>
              </a:solidFill>
              <a:ln>
                <a:solidFill>
                  <a:srgbClr val="3760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730165" y="3894808"/>
                  <a:ext cx="3817007" cy="7903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165" y="3894808"/>
                  <a:ext cx="3817007" cy="79036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457200" y="1440012"/>
            <a:ext cx="7780040" cy="406512"/>
            <a:chOff x="457200" y="1428633"/>
            <a:chExt cx="7780040" cy="4065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57200" y="1428633"/>
                  <a:ext cx="2026568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 dirty="0" smtClean="0"/>
                    <a:t>Exemplar (TI) </a:t>
                  </a:r>
                  <a14:m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a14:m>
                  <a:endParaRPr lang="en-US" altLang="zh-CN" sz="2000" b="1" dirty="0"/>
                </a:p>
              </p:txBody>
            </p:sp>
          </mc:Choice>
          <mc:Fallback xmlns="">
            <p:sp>
              <p:nvSpPr>
                <p:cNvPr id="25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00" y="1428633"/>
                  <a:ext cx="202656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012" t="-6061" b="-2727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7002759" y="1435035"/>
                  <a:ext cx="123448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000" b="1" dirty="0" smtClean="0"/>
                    <a:t>Model </a:t>
                  </a:r>
                  <a14:m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US" altLang="zh-CN" sz="2000" b="1" dirty="0"/>
                </a:p>
              </p:txBody>
            </p:sp>
          </mc:Choice>
          <mc:Fallback xmlns="">
            <p:sp>
              <p:nvSpPr>
                <p:cNvPr id="26" name="Text 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02759" y="1435035"/>
                  <a:ext cx="123448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95" t="-6061" b="-2727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423690" y="1428633"/>
                  <a:ext cx="259611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000" b="1" dirty="0" smtClean="0"/>
                    <a:t>Nearest pattern </a:t>
                  </a:r>
                  <a14:m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sz="2000" b="1" dirty="0"/>
                </a:p>
              </p:txBody>
            </p:sp>
          </mc:Choice>
          <mc:Fallback xmlns="">
            <p:sp>
              <p:nvSpPr>
                <p:cNvPr id="27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23690" y="1428633"/>
                  <a:ext cx="259611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582" t="-6061" r="-469" b="-2727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/>
          <p:cNvCxnSpPr>
            <a:stCxn id="26" idx="1"/>
            <a:endCxn id="27" idx="3"/>
          </p:cNvCxnSpPr>
          <p:nvPr/>
        </p:nvCxnSpPr>
        <p:spPr>
          <a:xfrm flipH="1" flipV="1">
            <a:off x="6019800" y="1640067"/>
            <a:ext cx="982959" cy="64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5" idx="3"/>
            <a:endCxn id="27" idx="1"/>
          </p:cNvCxnSpPr>
          <p:nvPr/>
        </p:nvCxnSpPr>
        <p:spPr>
          <a:xfrm>
            <a:off x="2483768" y="1640067"/>
            <a:ext cx="9399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3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457200"/>
            <a:r>
              <a:rPr lang="en-GB" dirty="0" smtClean="0">
                <a:solidFill>
                  <a:srgbClr val="FF0000"/>
                </a:solidFill>
              </a:rPr>
              <a:t>Limitations:</a:t>
            </a:r>
          </a:p>
          <a:p>
            <a:pPr marL="914400" lvl="1" indent="-457200"/>
            <a:r>
              <a:rPr lang="en-GB" dirty="0" smtClean="0">
                <a:solidFill>
                  <a:srgbClr val="FF0000"/>
                </a:solidFill>
              </a:rPr>
              <a:t>Simple: </a:t>
            </a:r>
            <a:r>
              <a:rPr lang="en-GB" dirty="0" smtClean="0">
                <a:solidFill>
                  <a:srgbClr val="376092"/>
                </a:solidFill>
              </a:rPr>
              <a:t>need to be very repetitive</a:t>
            </a:r>
          </a:p>
          <a:p>
            <a:pPr marL="914400" lvl="1" indent="-457200"/>
            <a:r>
              <a:rPr lang="en-GB" dirty="0" smtClean="0">
                <a:solidFill>
                  <a:srgbClr val="FF0000"/>
                </a:solidFill>
              </a:rPr>
              <a:t>Uniform: </a:t>
            </a:r>
            <a:r>
              <a:rPr lang="en-GB" dirty="0" smtClean="0">
                <a:solidFill>
                  <a:srgbClr val="376092"/>
                </a:solidFill>
              </a:rPr>
              <a:t>balanced volume fraction </a:t>
            </a:r>
          </a:p>
          <a:p>
            <a:pPr marL="914400" lvl="1" indent="-457200"/>
            <a:r>
              <a:rPr lang="en-GB" dirty="0" smtClean="0">
                <a:solidFill>
                  <a:srgbClr val="FF0000"/>
                </a:solidFill>
              </a:rPr>
              <a:t>Unable for non-stationary, </a:t>
            </a:r>
            <a:r>
              <a:rPr lang="en-GB" dirty="0">
                <a:solidFill>
                  <a:srgbClr val="FF0000"/>
                </a:solidFill>
              </a:rPr>
              <a:t>complex </a:t>
            </a:r>
            <a:r>
              <a:rPr lang="en-GB" dirty="0" smtClean="0">
                <a:solidFill>
                  <a:srgbClr val="FF0000"/>
                </a:solidFill>
              </a:rPr>
              <a:t>shape</a:t>
            </a:r>
          </a:p>
          <a:p>
            <a:pPr marL="914400" lvl="1" indent="-457200"/>
            <a:r>
              <a:rPr lang="en-GB" dirty="0" smtClean="0">
                <a:solidFill>
                  <a:srgbClr val="376092"/>
                </a:solidFill>
              </a:rPr>
              <a:t>In terms of porous media reconstruction…</a:t>
            </a:r>
            <a:endParaRPr lang="en-GB" dirty="0">
              <a:solidFill>
                <a:srgbClr val="37609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 based texture synthesis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57201" y="3975688"/>
            <a:ext cx="7427167" cy="2477647"/>
            <a:chOff x="283743" y="3699339"/>
            <a:chExt cx="8390108" cy="2798877"/>
          </a:xfrm>
        </p:grpSpPr>
        <p:grpSp>
          <p:nvGrpSpPr>
            <p:cNvPr id="17" name="Group 16"/>
            <p:cNvGrpSpPr/>
            <p:nvPr/>
          </p:nvGrpSpPr>
          <p:grpSpPr>
            <a:xfrm>
              <a:off x="283743" y="3699339"/>
              <a:ext cx="8390108" cy="2798877"/>
              <a:chOff x="283743" y="3699339"/>
              <a:chExt cx="8390108" cy="279887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63743" y="3699339"/>
                <a:ext cx="8210108" cy="2798877"/>
                <a:chOff x="463743" y="3699339"/>
                <a:chExt cx="8210108" cy="2798877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463743" y="3699339"/>
                  <a:ext cx="7520961" cy="2798877"/>
                  <a:chOff x="738419" y="3654459"/>
                  <a:chExt cx="7520961" cy="2798877"/>
                </a:xfrm>
              </p:grpSpPr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738419" y="3654459"/>
                    <a:ext cx="3600000" cy="2520000"/>
                    <a:chOff x="743765" y="3595053"/>
                    <a:chExt cx="3600000" cy="2520000"/>
                  </a:xfrm>
                </p:grpSpPr>
                <p:pic>
                  <p:nvPicPr>
                    <p:cNvPr id="1036" name="Picture 12" descr="https://johanneskopf.de/publications/solid/comparison_wei/wei4_ours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23765" y="3595053"/>
                      <a:ext cx="2520000" cy="25200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4" name="Picture 10" descr="https://johanneskopf.de/publications/solid/comparison_wei/wei4_exempla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3765" y="5033175"/>
                      <a:ext cx="1080000" cy="10800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9" name="Rectangle 18"/>
                  <p:cNvSpPr/>
                  <p:nvPr/>
                </p:nvSpPr>
                <p:spPr>
                  <a:xfrm>
                    <a:off x="1115616" y="6176337"/>
                    <a:ext cx="7143764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GB" sz="1200" dirty="0" smtClean="0"/>
                      <a:t>Kopf et al. SIGGRAPH 2007</a:t>
                    </a:r>
                    <a:endParaRPr lang="en-GB" sz="1200" dirty="0"/>
                  </a:p>
                </p:txBody>
              </p:sp>
            </p:grpSp>
            <p:pic>
              <p:nvPicPr>
                <p:cNvPr id="2056" name="Picture 8" descr="https://johanneskopf.de/publications/solid/results/images/brickwall2_pose02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53852" y="3703732"/>
                  <a:ext cx="2519999" cy="25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8" name="Picture 10" descr="https://johanneskopf.de/publications/solid/results/images/brickwall2_exemplar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3853" y="5143788"/>
                  <a:ext cx="1079999" cy="108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743" y="4290400"/>
                <a:ext cx="1260000" cy="634884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3852" y="4290400"/>
              <a:ext cx="1260000" cy="634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17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sp>
        <p:nvSpPr>
          <p:cNvPr id="9" name="矩形 8"/>
          <p:cNvSpPr/>
          <p:nvPr/>
        </p:nvSpPr>
        <p:spPr>
          <a:xfrm>
            <a:off x="457200" y="18000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Avoid wrong local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minimum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distinguish inner area of large pore /  solid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graphicFrame>
        <p:nvGraphicFramePr>
          <p:cNvPr id="2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2373240"/>
              </p:ext>
            </p:extLst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99592" y="2725188"/>
            <a:ext cx="1800000" cy="3634467"/>
            <a:chOff x="899592" y="2725188"/>
            <a:chExt cx="1800000" cy="363446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2725188"/>
              <a:ext cx="1800000" cy="180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4559655"/>
              <a:ext cx="1800000" cy="18000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571800" y="2724676"/>
            <a:ext cx="4049999" cy="3634979"/>
            <a:chOff x="4571800" y="2724676"/>
            <a:chExt cx="4049999" cy="363497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1800" y="2724676"/>
              <a:ext cx="1800000" cy="1800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1800" y="4559655"/>
              <a:ext cx="1800000" cy="1800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1"/>
            <a:srcRect l="5040" t="23790" r="6762" b="5650"/>
            <a:stretch/>
          </p:blipFill>
          <p:spPr>
            <a:xfrm>
              <a:off x="6371800" y="4559655"/>
              <a:ext cx="2249999" cy="18000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2"/>
            <a:srcRect l="4641" t="9680" r="7160" b="12200"/>
            <a:stretch/>
          </p:blipFill>
          <p:spPr>
            <a:xfrm>
              <a:off x="6480670" y="2724676"/>
              <a:ext cx="2032258" cy="1800000"/>
            </a:xfrm>
            <a:prstGeom prst="rect">
              <a:avLst/>
            </a:prstGeom>
          </p:spPr>
        </p:pic>
      </p:grpSp>
      <p:sp>
        <p:nvSpPr>
          <p:cNvPr id="8" name="Right Arrow 7"/>
          <p:cNvSpPr/>
          <p:nvPr/>
        </p:nvSpPr>
        <p:spPr>
          <a:xfrm>
            <a:off x="3182173" y="4293096"/>
            <a:ext cx="855809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8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2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778098"/>
          </a:xfrm>
        </p:spPr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0258575"/>
              </p:ext>
            </p:extLst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矩形 42"/>
          <p:cNvSpPr/>
          <p:nvPr/>
        </p:nvSpPr>
        <p:spPr>
          <a:xfrm>
            <a:off x="457200" y="18000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Enhance low-frequency </a:t>
            </a:r>
            <a:r>
              <a:rPr lang="en-US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element by ‘clustering’ a range of distance bins.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7200" y="3284984"/>
            <a:ext cx="8262600" cy="1800000"/>
            <a:chOff x="457200" y="3284984"/>
            <a:chExt cx="8262600" cy="180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9800" y="3284984"/>
              <a:ext cx="1800000" cy="18000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200" y="3284984"/>
              <a:ext cx="1800000" cy="18000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57200" y="3284984"/>
              <a:ext cx="1800000" cy="180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19800" y="3284984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878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2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778098"/>
          </a:xfrm>
        </p:spPr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506479"/>
              </p:ext>
            </p:extLst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矩形 42"/>
          <p:cNvSpPr/>
          <p:nvPr/>
        </p:nvSpPr>
        <p:spPr>
          <a:xfrm>
            <a:off x="457200" y="18000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Avoid </a:t>
            </a:r>
            <a:r>
              <a:rPr lang="en-US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aggregation in single peak model</a:t>
            </a:r>
          </a:p>
        </p:txBody>
      </p:sp>
      <p:pic>
        <p:nvPicPr>
          <p:cNvPr id="19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208" y="4489892"/>
            <a:ext cx="2581275" cy="1729918"/>
          </a:xfrm>
          <a:prstGeom prst="rect">
            <a:avLst/>
          </a:prstGeom>
        </p:spPr>
      </p:pic>
      <p:pic>
        <p:nvPicPr>
          <p:cNvPr id="21" name="图片 7"/>
          <p:cNvPicPr>
            <a:picLocks noChangeAspect="1"/>
          </p:cNvPicPr>
          <p:nvPr/>
        </p:nvPicPr>
        <p:blipFill rotWithShape="1">
          <a:blip r:embed="rId9"/>
          <a:srcRect b="18003"/>
          <a:stretch/>
        </p:blipFill>
        <p:spPr>
          <a:xfrm>
            <a:off x="210853" y="2928918"/>
            <a:ext cx="2481818" cy="1696572"/>
          </a:xfrm>
          <a:prstGeom prst="rect">
            <a:avLst/>
          </a:prstGeom>
        </p:spPr>
      </p:pic>
      <p:pic>
        <p:nvPicPr>
          <p:cNvPr id="24" name="图片 8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5" b="66667" l="33704" r="73704"/>
                    </a14:imgEffect>
                  </a14:imgLayer>
                </a14:imgProps>
              </a:ext>
            </a:extLst>
          </a:blip>
          <a:srcRect l="29400" r="20728" b="32350"/>
          <a:stretch/>
        </p:blipFill>
        <p:spPr>
          <a:xfrm>
            <a:off x="1331640" y="2924944"/>
            <a:ext cx="1224136" cy="1399731"/>
          </a:xfrm>
          <a:prstGeom prst="rect">
            <a:avLst/>
          </a:prstGeom>
        </p:spPr>
      </p:pic>
      <p:sp>
        <p:nvSpPr>
          <p:cNvPr id="33" name="右箭头 10"/>
          <p:cNvSpPr/>
          <p:nvPr/>
        </p:nvSpPr>
        <p:spPr>
          <a:xfrm>
            <a:off x="1242002" y="3269447"/>
            <a:ext cx="576064" cy="303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右箭头 11"/>
          <p:cNvSpPr/>
          <p:nvPr/>
        </p:nvSpPr>
        <p:spPr>
          <a:xfrm rot="10800000">
            <a:off x="2171214" y="3269447"/>
            <a:ext cx="576064" cy="303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文本框 12"/>
          <p:cNvSpPr txBox="1"/>
          <p:nvPr/>
        </p:nvSpPr>
        <p:spPr>
          <a:xfrm>
            <a:off x="210853" y="4802340"/>
            <a:ext cx="10561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Min: 1</a:t>
            </a:r>
          </a:p>
          <a:p>
            <a:r>
              <a:rPr lang="en-US" dirty="0" smtClean="0"/>
              <a:t>Max: 252</a:t>
            </a:r>
            <a:endParaRPr lang="en-US" dirty="0"/>
          </a:p>
        </p:txBody>
      </p:sp>
      <p:sp>
        <p:nvSpPr>
          <p:cNvPr id="38" name="文本框 13"/>
          <p:cNvSpPr txBox="1"/>
          <p:nvPr/>
        </p:nvSpPr>
        <p:spPr>
          <a:xfrm>
            <a:off x="1875187" y="4802340"/>
            <a:ext cx="10561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Min: 97</a:t>
            </a:r>
          </a:p>
          <a:p>
            <a:r>
              <a:rPr lang="en-US" dirty="0" smtClean="0"/>
              <a:t>Max: 206</a:t>
            </a:r>
            <a:endParaRPr lang="en-US" dirty="0"/>
          </a:p>
        </p:txBody>
      </p:sp>
      <p:sp>
        <p:nvSpPr>
          <p:cNvPr id="40" name="右箭头 14"/>
          <p:cNvSpPr/>
          <p:nvPr/>
        </p:nvSpPr>
        <p:spPr>
          <a:xfrm>
            <a:off x="1267040" y="4960014"/>
            <a:ext cx="576064" cy="264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右箭头 15"/>
          <p:cNvSpPr/>
          <p:nvPr/>
        </p:nvSpPr>
        <p:spPr>
          <a:xfrm>
            <a:off x="2761982" y="4437112"/>
            <a:ext cx="840379" cy="3265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3177" y="4484196"/>
            <a:ext cx="2590800" cy="17737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729698" y="2924944"/>
            <a:ext cx="2574754" cy="1751816"/>
            <a:chOff x="3729698" y="3152760"/>
            <a:chExt cx="2574754" cy="1524000"/>
          </a:xfrm>
        </p:grpSpPr>
        <p:pic>
          <p:nvPicPr>
            <p:cNvPr id="44" name="图片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32702" y="3152760"/>
              <a:ext cx="2571750" cy="15240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6167047" y="3465758"/>
              <a:ext cx="45719" cy="9361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/>
            <p:cNvSpPr/>
            <p:nvPr/>
          </p:nvSpPr>
          <p:spPr>
            <a:xfrm>
              <a:off x="3729698" y="3198065"/>
              <a:ext cx="45719" cy="12037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26202" y="3350988"/>
              <a:ext cx="1752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Balanced model:</a:t>
              </a:r>
            </a:p>
            <a:p>
              <a:r>
                <a:rPr lang="en-GB" dirty="0" smtClean="0"/>
                <a:t>60% &amp; 40%</a:t>
              </a:r>
              <a:endParaRPr lang="en-GB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44208" y="2919249"/>
            <a:ext cx="2609850" cy="1795611"/>
            <a:chOff x="6444208" y="3152760"/>
            <a:chExt cx="2609850" cy="1562100"/>
          </a:xfrm>
        </p:grpSpPr>
        <p:pic>
          <p:nvPicPr>
            <p:cNvPr id="28" name="图片 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44208" y="3152760"/>
              <a:ext cx="2609850" cy="15621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7083954" y="3212488"/>
              <a:ext cx="13017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Equalized Bimodal</a:t>
              </a:r>
            </a:p>
            <a:p>
              <a:r>
                <a:rPr lang="en-GB" dirty="0" smtClean="0"/>
                <a:t>distribution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8376" y="5543909"/>
            <a:ext cx="205124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Aggregation causes information lost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644008" y="476367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OK…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313382" y="4763676"/>
            <a:ext cx="84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Better!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4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40" grpId="0" animBg="1"/>
      <p:bldP spid="41" grpId="0" animBg="1"/>
      <p:bldP spid="10" grpId="0" animBg="1"/>
      <p:bldP spid="15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609600" y="427038"/>
            <a:ext cx="742716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zh-CN" smtClean="0"/>
              <a:t>Methodology  overview</a:t>
            </a:r>
            <a:endParaRPr lang="en-GB" dirty="0"/>
          </a:p>
        </p:txBody>
      </p:sp>
      <p:graphicFrame>
        <p:nvGraphicFramePr>
          <p:cNvPr id="12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3351951"/>
              </p:ext>
            </p:extLst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矩形 15"/>
          <p:cNvSpPr/>
          <p:nvPr/>
        </p:nvSpPr>
        <p:spPr>
          <a:xfrm>
            <a:off x="457200" y="1800000"/>
            <a:ext cx="742716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Index histogram (</a:t>
            </a:r>
            <a:r>
              <a:rPr lang="en-US" altLang="zh-CN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Search</a:t>
            </a:r>
            <a:r>
              <a:rPr lang="en-GB" altLang="zh-CN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step): uniform selection of nearest pattern from TI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Colour histogram (Optimize step): preserve </a:t>
            </a:r>
            <a:r>
              <a:rPr lang="en-GB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global statistics (porosity &amp; PSD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GB" sz="2400" dirty="0">
              <a:solidFill>
                <a:srgbClr val="4F81B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904960" y="3695376"/>
            <a:ext cx="3334079" cy="2560931"/>
            <a:chOff x="604347" y="3886627"/>
            <a:chExt cx="3334079" cy="25609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347" y="4287558"/>
              <a:ext cx="2880000" cy="2160000"/>
            </a:xfrm>
            <a:prstGeom prst="rect">
              <a:avLst/>
            </a:prstGeom>
          </p:spPr>
        </p:pic>
        <p:sp>
          <p:nvSpPr>
            <p:cNvPr id="7" name="Down Arrow 6"/>
            <p:cNvSpPr/>
            <p:nvPr/>
          </p:nvSpPr>
          <p:spPr>
            <a:xfrm>
              <a:off x="1983492" y="3886627"/>
              <a:ext cx="181000" cy="504056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0949" y="4438430"/>
              <a:ext cx="246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Down weight the outlier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90558" y="5285320"/>
              <a:ext cx="1347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376092"/>
                  </a:solidFill>
                </a:rPr>
                <a:t>Expected distribution</a:t>
              </a:r>
              <a:endParaRPr lang="en-GB" dirty="0">
                <a:solidFill>
                  <a:srgbClr val="37609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66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Wide variety of complex porous structures reconstructed</a:t>
            </a:r>
          </a:p>
          <a:p>
            <a:endParaRPr lang="en-GB" sz="800" dirty="0" smtClean="0"/>
          </a:p>
          <a:p>
            <a:r>
              <a:rPr lang="en-GB" sz="3200" dirty="0" smtClean="0"/>
              <a:t>Validation in geometry and petro-physical properties</a:t>
            </a:r>
          </a:p>
          <a:p>
            <a:endParaRPr lang="en-GB" sz="800" dirty="0" smtClean="0"/>
          </a:p>
          <a:p>
            <a:r>
              <a:rPr lang="en-GB" sz="3200" dirty="0" smtClean="0"/>
              <a:t>Methodology</a:t>
            </a:r>
          </a:p>
          <a:p>
            <a:endParaRPr lang="en-GB" sz="800" dirty="0" smtClean="0"/>
          </a:p>
          <a:p>
            <a:r>
              <a:rPr lang="en-GB" sz="3200" dirty="0" smtClean="0"/>
              <a:t>Future work</a:t>
            </a:r>
          </a:p>
          <a:p>
            <a:pPr lvl="1"/>
            <a:r>
              <a:rPr lang="en-GB" dirty="0" smtClean="0"/>
              <a:t>Case study (Cross-scale connection)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nalysis on sponsors’ real data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ICCR Project </a:t>
            </a:r>
            <a:r>
              <a:rPr lang="en-GB" dirty="0" smtClean="0"/>
              <a:t>PROMEF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9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Two-scale features especially smaller scale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A case study: influence of cross-scale connection</a:t>
            </a:r>
          </a:p>
          <a:p>
            <a:endParaRPr lang="en-GB" dirty="0" smtClean="0"/>
          </a:p>
          <a:p>
            <a:r>
              <a:rPr lang="en-GB" dirty="0" smtClean="0"/>
              <a:t>Multiple TIs / oblique sections for better quality</a:t>
            </a:r>
          </a:p>
          <a:p>
            <a:endParaRPr lang="en-GB" dirty="0"/>
          </a:p>
          <a:p>
            <a:r>
              <a:rPr lang="en-GB" dirty="0"/>
              <a:t>Layered </a:t>
            </a:r>
            <a:r>
              <a:rPr lang="en-GB" dirty="0" smtClean="0"/>
              <a:t>structure</a:t>
            </a:r>
          </a:p>
          <a:p>
            <a:endParaRPr lang="en-GB" dirty="0"/>
          </a:p>
          <a:p>
            <a:r>
              <a:rPr lang="en-GB" dirty="0" smtClean="0"/>
              <a:t>Real data analysis</a:t>
            </a:r>
            <a:endParaRPr lang="en-GB" dirty="0"/>
          </a:p>
          <a:p>
            <a:endParaRPr lang="en-GB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Future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8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79513" y="1951872"/>
            <a:ext cx="3436434" cy="1620000"/>
            <a:chOff x="457202" y="1535160"/>
            <a:chExt cx="3436434" cy="1620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t="13060" r="5596" b="8583"/>
            <a:stretch/>
          </p:blipFill>
          <p:spPr>
            <a:xfrm>
              <a:off x="457202" y="1535160"/>
              <a:ext cx="1951757" cy="162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185393" y="1808305"/>
              <a:ext cx="17082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Macro pores</a:t>
              </a:r>
            </a:p>
            <a:p>
              <a:r>
                <a:rPr lang="el-GR" dirty="0" smtClean="0"/>
                <a:t>φ</a:t>
              </a:r>
              <a:r>
                <a:rPr lang="en-GB" dirty="0" smtClean="0"/>
                <a:t>: 0.168 </a:t>
              </a:r>
            </a:p>
            <a:p>
              <a:r>
                <a:rPr lang="en-GB" dirty="0" smtClean="0"/>
                <a:t>K (</a:t>
              </a:r>
              <a:r>
                <a:rPr lang="en-GB" dirty="0" err="1" smtClean="0"/>
                <a:t>mD</a:t>
              </a:r>
              <a:r>
                <a:rPr lang="en-GB" dirty="0" smtClean="0"/>
                <a:t>): 15.63</a:t>
              </a:r>
              <a:endParaRPr lang="en-GB"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Case study </a:t>
            </a:r>
            <a:r>
              <a:rPr lang="en-GB" dirty="0" smtClean="0"/>
              <a:t>&amp; Future work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Case study: cross-scale connection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9511" y="4199459"/>
            <a:ext cx="3374402" cy="1620000"/>
            <a:chOff x="3250895" y="3681604"/>
            <a:chExt cx="3374402" cy="162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11851" r="7678" b="9792"/>
            <a:stretch/>
          </p:blipFill>
          <p:spPr>
            <a:xfrm>
              <a:off x="3250895" y="3681604"/>
              <a:ext cx="1908719" cy="162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041121" y="4029939"/>
              <a:ext cx="158417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Micro pores</a:t>
              </a:r>
            </a:p>
            <a:p>
              <a:r>
                <a:rPr lang="el-GR" dirty="0" smtClean="0"/>
                <a:t>φ </a:t>
              </a:r>
              <a:r>
                <a:rPr lang="en-GB" dirty="0" smtClean="0"/>
                <a:t>: 0.036</a:t>
              </a:r>
            </a:p>
            <a:p>
              <a:r>
                <a:rPr lang="en-GB" dirty="0" smtClean="0"/>
                <a:t>K (</a:t>
              </a:r>
              <a:r>
                <a:rPr lang="en-GB" dirty="0" err="1" smtClean="0"/>
                <a:t>mD</a:t>
              </a:r>
              <a:r>
                <a:rPr lang="en-GB" dirty="0" smtClean="0"/>
                <a:t>): 0.0188</a:t>
              </a:r>
              <a:endParaRPr lang="en-GB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02224" y="3981079"/>
            <a:ext cx="3483551" cy="2251792"/>
            <a:chOff x="4427984" y="3981079"/>
            <a:chExt cx="3483551" cy="2251792"/>
          </a:xfrm>
        </p:grpSpPr>
        <p:sp>
          <p:nvSpPr>
            <p:cNvPr id="12" name="TextBox 11"/>
            <p:cNvSpPr txBox="1"/>
            <p:nvPr/>
          </p:nvSpPr>
          <p:spPr>
            <a:xfrm>
              <a:off x="4427984" y="5217208"/>
              <a:ext cx="348355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>
                  <a:solidFill>
                    <a:srgbClr val="FF0000"/>
                  </a:solidFill>
                </a:rPr>
                <a:t>without</a:t>
              </a:r>
              <a:r>
                <a:rPr lang="en-GB" sz="2000" b="1" dirty="0" smtClean="0"/>
                <a:t> cross-scale connection</a:t>
              </a:r>
            </a:p>
            <a:p>
              <a:r>
                <a:rPr lang="el-GR" sz="2000" dirty="0"/>
                <a:t>φ </a:t>
              </a:r>
              <a:r>
                <a:rPr lang="en-GB" sz="2000" dirty="0" smtClean="0"/>
                <a:t>: 0.202</a:t>
              </a:r>
            </a:p>
            <a:p>
              <a:r>
                <a:rPr lang="en-GB" sz="2000" b="1" dirty="0" smtClean="0">
                  <a:solidFill>
                    <a:srgbClr val="FF0000"/>
                  </a:solidFill>
                </a:rPr>
                <a:t>K (</a:t>
              </a:r>
              <a:r>
                <a:rPr lang="en-GB" sz="2000" b="1" dirty="0" err="1" smtClean="0">
                  <a:solidFill>
                    <a:srgbClr val="FF0000"/>
                  </a:solidFill>
                </a:rPr>
                <a:t>mD</a:t>
              </a:r>
              <a:r>
                <a:rPr lang="en-GB" sz="2000" b="1" dirty="0" smtClean="0">
                  <a:solidFill>
                    <a:srgbClr val="FF0000"/>
                  </a:solidFill>
                </a:rPr>
                <a:t>): 18.26</a:t>
              </a:r>
              <a:endParaRPr lang="en-GB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27984" y="3981079"/>
              <a:ext cx="34835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>
                  <a:solidFill>
                    <a:srgbClr val="FF0000"/>
                  </a:solidFill>
                </a:rPr>
                <a:t>with</a:t>
              </a:r>
              <a:r>
                <a:rPr lang="en-GB" sz="2000" b="1" dirty="0" smtClean="0"/>
                <a:t> </a:t>
              </a:r>
              <a:r>
                <a:rPr lang="en-GB" sz="2000" b="1" dirty="0"/>
                <a:t>cross-scale </a:t>
              </a:r>
              <a:r>
                <a:rPr lang="en-GB" sz="2000" b="1" dirty="0" smtClean="0"/>
                <a:t>connection</a:t>
              </a:r>
              <a:endParaRPr lang="en-GB" sz="2000" dirty="0" smtClean="0"/>
            </a:p>
            <a:p>
              <a:r>
                <a:rPr lang="el-GR" sz="2000" dirty="0"/>
                <a:t>φ </a:t>
              </a:r>
              <a:r>
                <a:rPr lang="en-GB" sz="2000" dirty="0" smtClean="0"/>
                <a:t>: 0.203</a:t>
              </a:r>
            </a:p>
            <a:p>
              <a:r>
                <a:rPr lang="en-GB" sz="2000" b="1" dirty="0" smtClean="0">
                  <a:solidFill>
                    <a:srgbClr val="FF0000"/>
                  </a:solidFill>
                </a:rPr>
                <a:t>K (</a:t>
              </a:r>
              <a:r>
                <a:rPr lang="en-GB" sz="2000" b="1" dirty="0" err="1" smtClean="0">
                  <a:solidFill>
                    <a:srgbClr val="FF0000"/>
                  </a:solidFill>
                </a:rPr>
                <a:t>mD</a:t>
              </a:r>
              <a:r>
                <a:rPr lang="en-GB" sz="2000" b="1" dirty="0" smtClean="0">
                  <a:solidFill>
                    <a:srgbClr val="FF0000"/>
                  </a:solidFill>
                </a:rPr>
                <a:t>): 71.59</a:t>
              </a:r>
              <a:endParaRPr lang="en-GB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3970784" cy="514303"/>
          </a:xfrm>
        </p:spPr>
        <p:txBody>
          <a:bodyPr/>
          <a:lstStyle/>
          <a:p>
            <a:r>
              <a:rPr lang="en-GB" sz="2400" dirty="0" smtClean="0"/>
              <a:t>‘Two-scale A’</a:t>
            </a:r>
            <a:endParaRPr lang="en-GB" dirty="0"/>
          </a:p>
        </p:txBody>
      </p:sp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6566313"/>
              </p:ext>
            </p:extLst>
          </p:nvPr>
        </p:nvGraphicFramePr>
        <p:xfrm>
          <a:off x="3744000" y="1262225"/>
          <a:ext cx="540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2350874" y="3565581"/>
            <a:ext cx="5986530" cy="2904866"/>
            <a:chOff x="1994496" y="3565581"/>
            <a:chExt cx="5986530" cy="290486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l="30464" t="48368" b="1"/>
            <a:stretch/>
          </p:blipFill>
          <p:spPr>
            <a:xfrm>
              <a:off x="4381026" y="3789040"/>
              <a:ext cx="3600000" cy="268140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94496" y="3565581"/>
              <a:ext cx="1800199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376092"/>
                  </a:solidFill>
                </a:rPr>
                <a:t>Cross-scale connection?</a:t>
              </a:r>
              <a:endParaRPr lang="en-GB" sz="2400" dirty="0">
                <a:solidFill>
                  <a:srgbClr val="376092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8" idx="3"/>
            </p:cNvCxnSpPr>
            <p:nvPr/>
          </p:nvCxnSpPr>
          <p:spPr>
            <a:xfrm>
              <a:off x="3794695" y="3981080"/>
              <a:ext cx="1976670" cy="102629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64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study: cross-scale connection</a:t>
            </a:r>
          </a:p>
        </p:txBody>
      </p: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091857"/>
              </p:ext>
            </p:extLst>
          </p:nvPr>
        </p:nvGraphicFramePr>
        <p:xfrm>
          <a:off x="4572000" y="1176305"/>
          <a:ext cx="4489502" cy="2737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0" y="2083366"/>
            <a:ext cx="4411289" cy="3242353"/>
            <a:chOff x="48364" y="1985399"/>
            <a:chExt cx="4411289" cy="324235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/>
            <a:srcRect t="10829" r="4009" b="4716"/>
            <a:stretch/>
          </p:blipFill>
          <p:spPr>
            <a:xfrm>
              <a:off x="2417236" y="2795795"/>
              <a:ext cx="1841308" cy="1620000"/>
            </a:xfrm>
            <a:prstGeom prst="rect">
              <a:avLst/>
            </a:prstGeom>
          </p:spPr>
        </p:pic>
        <p:sp>
          <p:nvSpPr>
            <p:cNvPr id="33" name="Right Arrow 32"/>
            <p:cNvSpPr/>
            <p:nvPr/>
          </p:nvSpPr>
          <p:spPr>
            <a:xfrm rot="19908876">
              <a:off x="1584641" y="2375456"/>
              <a:ext cx="986272" cy="1992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14567" y="1985399"/>
              <a:ext cx="19450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1" dirty="0" smtClean="0"/>
                <a:t>K = 18.26 </a:t>
              </a:r>
              <a:r>
                <a:rPr lang="en-GB" sz="2400" b="1" dirty="0" err="1" smtClean="0"/>
                <a:t>mD</a:t>
              </a:r>
              <a:endParaRPr lang="en-GB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9957317">
              <a:off x="1458740" y="2079448"/>
              <a:ext cx="103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srgbClr val="FF0000"/>
                  </a:solidFill>
                </a:rPr>
                <a:t>without</a:t>
              </a:r>
              <a:endParaRPr lang="en-GB" b="1" dirty="0" smtClean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559489" y="4766087"/>
              <a:ext cx="18825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1" dirty="0" smtClean="0"/>
                <a:t>K = 71.59 </a:t>
              </a:r>
              <a:r>
                <a:rPr lang="en-GB" sz="2400" b="1" dirty="0" err="1" smtClean="0"/>
                <a:t>mD</a:t>
              </a:r>
              <a:endParaRPr lang="en-GB" sz="2400" b="1" dirty="0"/>
            </a:p>
          </p:txBody>
        </p:sp>
        <p:sp>
          <p:nvSpPr>
            <p:cNvPr id="37" name="Right Arrow 36"/>
            <p:cNvSpPr/>
            <p:nvPr/>
          </p:nvSpPr>
          <p:spPr>
            <a:xfrm rot="1222381">
              <a:off x="1569385" y="4714560"/>
              <a:ext cx="986272" cy="1992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/>
            <p:cNvSpPr txBox="1"/>
            <p:nvPr/>
          </p:nvSpPr>
          <p:spPr>
            <a:xfrm rot="1320969">
              <a:off x="1524926" y="4364448"/>
              <a:ext cx="835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srgbClr val="FF0000"/>
                  </a:solidFill>
                </a:rPr>
                <a:t>with</a:t>
              </a:r>
              <a:endParaRPr lang="en-GB" b="1" dirty="0" smtClean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/>
            <a:srcRect t="13060" r="5596" b="8583"/>
            <a:stretch/>
          </p:blipFill>
          <p:spPr>
            <a:xfrm>
              <a:off x="48364" y="2797357"/>
              <a:ext cx="1951757" cy="1620000"/>
            </a:xfrm>
            <a:prstGeom prst="rect">
              <a:avLst/>
            </a:prstGeom>
          </p:spPr>
        </p:pic>
      </p:grpSp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178951"/>
              </p:ext>
            </p:extLst>
          </p:nvPr>
        </p:nvGraphicFramePr>
        <p:xfrm>
          <a:off x="4575584" y="4046675"/>
          <a:ext cx="4500000" cy="267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/>
              <a:t>Case study &amp; Future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8852" y="351364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+</a:t>
            </a:r>
            <a:endParaRPr lang="en-GB" sz="2000" b="1" dirty="0"/>
          </a:p>
        </p:txBody>
      </p:sp>
      <p:sp>
        <p:nvSpPr>
          <p:cNvPr id="19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GB" sz="2400" dirty="0" smtClean="0"/>
              <a:t>‘Two-scale A’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19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new method based on optimization framework, for the challenging task of reconstructing complex 3D porous structure using 2D images: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Complex irregular shapes 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Anisotropic</a:t>
            </a:r>
            <a:endParaRPr lang="en-GB" dirty="0" smtClean="0"/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Non-stationary, extremely heterogeneous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The wide applicability and quality outperforms previous non-parametric methods</a:t>
            </a:r>
          </a:p>
          <a:p>
            <a:pPr lvl="1"/>
            <a:r>
              <a:rPr lang="en-GB" b="1" dirty="0" smtClean="0"/>
              <a:t>Multi-scale structure will be further </a:t>
            </a:r>
            <a:r>
              <a:rPr lang="en-GB" b="1" dirty="0" smtClean="0"/>
              <a:t>improved</a:t>
            </a:r>
            <a:endParaRPr lang="en-GB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0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2564904"/>
            <a:ext cx="8568952" cy="1470025"/>
          </a:xfrm>
        </p:spPr>
        <p:txBody>
          <a:bodyPr>
            <a:normAutofit/>
          </a:bodyPr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7784" y="4437112"/>
            <a:ext cx="5400600" cy="1008112"/>
          </a:xfrm>
        </p:spPr>
        <p:txBody>
          <a:bodyPr>
            <a:normAutofit/>
          </a:bodyPr>
          <a:lstStyle/>
          <a:p>
            <a:pPr lvl="0" algn="l"/>
            <a:r>
              <a:rPr lang="en-GB" sz="1700" b="1" dirty="0" smtClean="0">
                <a:solidFill>
                  <a:srgbClr val="4F81BD">
                    <a:lumMod val="75000"/>
                  </a:srgbClr>
                </a:solidFill>
              </a:rPr>
              <a:t>Contact:</a:t>
            </a:r>
          </a:p>
          <a:p>
            <a:pPr lvl="0" algn="l"/>
            <a:r>
              <a:rPr lang="en-GB" sz="1700" dirty="0" smtClean="0">
                <a:solidFill>
                  <a:srgbClr val="4F81BD">
                    <a:lumMod val="75000"/>
                  </a:srgbClr>
                </a:solidFill>
              </a:rPr>
              <a:t>Zeyun Jiang</a:t>
            </a:r>
            <a:r>
              <a:rPr lang="en-GB" sz="1700" b="1" dirty="0" smtClean="0">
                <a:solidFill>
                  <a:srgbClr val="4F81BD">
                    <a:lumMod val="75000"/>
                  </a:srgbClr>
                </a:solidFill>
              </a:rPr>
              <a:t>	</a:t>
            </a:r>
            <a:r>
              <a:rPr lang="en-GB" sz="1700" dirty="0" smtClean="0">
                <a:solidFill>
                  <a:srgbClr val="4F81BD">
                    <a:lumMod val="75000"/>
                  </a:srgbClr>
                </a:solidFill>
              </a:rPr>
              <a:t>zeyun.jiang@hw.ac.uk</a:t>
            </a:r>
            <a:endParaRPr lang="en-GB" sz="900" dirty="0" smtClean="0">
              <a:solidFill>
                <a:srgbClr val="4F81BD">
                  <a:lumMod val="75000"/>
                </a:srgbClr>
              </a:solidFill>
            </a:endParaRPr>
          </a:p>
          <a:p>
            <a:pPr lvl="0" algn="l"/>
            <a:r>
              <a:rPr lang="en-GB" sz="1700" dirty="0" smtClean="0">
                <a:solidFill>
                  <a:srgbClr val="4F81BD">
                    <a:lumMod val="75000"/>
                  </a:srgbClr>
                </a:solidFill>
              </a:rPr>
              <a:t>Tianshen Huang</a:t>
            </a:r>
            <a:r>
              <a:rPr lang="en-GB" sz="1700" dirty="0">
                <a:solidFill>
                  <a:srgbClr val="4F81BD">
                    <a:lumMod val="75000"/>
                  </a:srgbClr>
                </a:solidFill>
              </a:rPr>
              <a:t>	</a:t>
            </a:r>
            <a:r>
              <a:rPr lang="en-GB" sz="1700" dirty="0" smtClean="0">
                <a:solidFill>
                  <a:srgbClr val="4F81BD">
                    <a:lumMod val="75000"/>
                  </a:srgbClr>
                </a:solidFill>
              </a:rPr>
              <a:t>th2@hw.ac.uk</a:t>
            </a:r>
            <a:endParaRPr lang="en-GB" sz="3000" dirty="0">
              <a:solidFill>
                <a:srgbClr val="4F81B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1107" y="1851422"/>
            <a:ext cx="1431000" cy="143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123" y="1851422"/>
            <a:ext cx="1431000" cy="143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9" y="1851422"/>
            <a:ext cx="1431000" cy="143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48803" y="3282422"/>
            <a:ext cx="6726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Level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55787" y="3282422"/>
            <a:ext cx="6726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Level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62771" y="3282422"/>
            <a:ext cx="6726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Level 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461990" y="2566922"/>
            <a:ext cx="9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563668" y="2566922"/>
            <a:ext cx="93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67" y="3997922"/>
            <a:ext cx="1620000" cy="16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387" y="3997922"/>
            <a:ext cx="1620000" cy="16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106" y="3997922"/>
            <a:ext cx="1620000" cy="16200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694296" y="4865915"/>
            <a:ext cx="865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92617" y="4865915"/>
            <a:ext cx="865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1784" y="2428423"/>
            <a:ext cx="312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1784" y="4743450"/>
            <a:ext cx="6415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Model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Multi-resolution</a:t>
            </a:r>
          </a:p>
        </p:txBody>
      </p:sp>
    </p:spTree>
    <p:extLst>
      <p:ext uri="{BB962C8B-B14F-4D97-AF65-F5344CB8AC3E}">
        <p14:creationId xmlns:p14="http://schemas.microsoft.com/office/powerpoint/2010/main" val="11871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 based texture synthesis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043608" y="1943885"/>
            <a:ext cx="6840760" cy="3914663"/>
            <a:chOff x="0" y="0"/>
            <a:chExt cx="6290896" cy="3600000"/>
          </a:xfrm>
        </p:grpSpPr>
        <p:graphicFrame>
          <p:nvGraphicFramePr>
            <p:cNvPr id="26" name="Chart 25"/>
            <p:cNvGraphicFramePr/>
            <p:nvPr>
              <p:extLst>
                <p:ext uri="{D42A27DB-BD31-4B8C-83A1-F6EECF244321}">
                  <p14:modId xmlns:p14="http://schemas.microsoft.com/office/powerpoint/2010/main" val="3876186964"/>
                </p:ext>
              </p:extLst>
            </p:nvPr>
          </p:nvGraphicFramePr>
          <p:xfrm>
            <a:off x="0" y="0"/>
            <a:ext cx="6290896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5155" y="709686"/>
              <a:ext cx="718535" cy="7200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2446" y="1045992"/>
              <a:ext cx="1077069" cy="1080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0993" y="1237957"/>
              <a:ext cx="1440000" cy="14400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0205" y="578534"/>
              <a:ext cx="540000" cy="540000"/>
            </a:xfrm>
            <a:prstGeom prst="rect">
              <a:avLst/>
            </a:prstGeom>
          </p:spPr>
        </p:pic>
      </p:grpSp>
      <p:sp>
        <p:nvSpPr>
          <p:cNvPr id="31" name="Content Placeholder 12"/>
          <p:cNvSpPr>
            <a:spLocks noGrp="1"/>
          </p:cNvSpPr>
          <p:nvPr>
            <p:ph idx="1"/>
          </p:nvPr>
        </p:nvSpPr>
        <p:spPr>
          <a:xfrm>
            <a:off x="457200" y="1291367"/>
            <a:ext cx="8229600" cy="65251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Multi-resolution energy minimization process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1821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Bimodal transform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800000"/>
            <a:ext cx="8229600" cy="65251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Histogram equalization: enhance low-frequency element</a:t>
            </a:r>
            <a:endParaRPr lang="en-GB" sz="2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5496" y="2334083"/>
            <a:ext cx="4711497" cy="4220965"/>
            <a:chOff x="-97150" y="2059977"/>
            <a:chExt cx="4711497" cy="422096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7150" y="2059977"/>
              <a:ext cx="4711497" cy="39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Rectangle 19"/>
            <p:cNvSpPr/>
            <p:nvPr/>
          </p:nvSpPr>
          <p:spPr>
            <a:xfrm>
              <a:off x="114859" y="6003943"/>
              <a:ext cx="44841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/>
                <a:t>https://en.wikipedia.org/wiki/Histogram_equalization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0" y="2336028"/>
            <a:ext cx="4721551" cy="4219020"/>
            <a:chOff x="4578313" y="1988840"/>
            <a:chExt cx="4721551" cy="42190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4048" y="1988840"/>
              <a:ext cx="4110769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4578313" y="5930861"/>
              <a:ext cx="47215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/>
                <a:t>https://www.math.uci.edu/icamp/courses/math77c/demos/hist_eq.pdf</a:t>
              </a:r>
            </a:p>
          </p:txBody>
        </p:sp>
      </p:grpSp>
      <p:graphicFrame>
        <p:nvGraphicFramePr>
          <p:cNvPr id="1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841314"/>
              </p:ext>
            </p:extLst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319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25" y="4610409"/>
            <a:ext cx="2571750" cy="14954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  overview</a:t>
            </a:r>
            <a:endParaRPr lang="en-GB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7"/>
            <a:ext cx="2895600" cy="365125"/>
          </a:xfrm>
        </p:spPr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609600" y="427038"/>
            <a:ext cx="742716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zh-CN" smtClean="0"/>
              <a:t>Methodology  overview</a:t>
            </a:r>
            <a:endParaRPr lang="en-GB" dirty="0"/>
          </a:p>
        </p:txBody>
      </p:sp>
      <p:graphicFrame>
        <p:nvGraphicFramePr>
          <p:cNvPr id="12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0622869"/>
              </p:ext>
            </p:extLst>
          </p:nvPr>
        </p:nvGraphicFramePr>
        <p:xfrm>
          <a:off x="125760" y="180000"/>
          <a:ext cx="8892480" cy="136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/>
          <p:cNvSpPr/>
          <p:nvPr/>
        </p:nvSpPr>
        <p:spPr>
          <a:xfrm>
            <a:off x="457200" y="1800000"/>
            <a:ext cx="7427168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Index histogram (</a:t>
            </a:r>
            <a:r>
              <a:rPr lang="en-US" altLang="zh-CN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Search</a:t>
            </a:r>
            <a:r>
              <a:rPr lang="en-GB" altLang="zh-CN" sz="2400" dirty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400" dirty="0" smtClean="0">
                <a:solidFill>
                  <a:srgbClr val="4F81B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step): </a:t>
            </a:r>
            <a:r>
              <a:rPr lang="en-GB" sz="2400" b="1" u="sng" dirty="0" smtClean="0">
                <a:solidFill>
                  <a:srgbClr val="4F81B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uniform selection of nearest pattern from TI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GB" sz="2400" dirty="0">
              <a:solidFill>
                <a:srgbClr val="4F81B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654436" y="3803564"/>
            <a:ext cx="7363804" cy="1809332"/>
            <a:chOff x="1654436" y="3803564"/>
            <a:chExt cx="7363804" cy="1809332"/>
          </a:xfrm>
        </p:grpSpPr>
        <p:grpSp>
          <p:nvGrpSpPr>
            <p:cNvPr id="25" name="Group 24"/>
            <p:cNvGrpSpPr/>
            <p:nvPr/>
          </p:nvGrpSpPr>
          <p:grpSpPr>
            <a:xfrm>
              <a:off x="1654436" y="3803564"/>
              <a:ext cx="7363804" cy="1809332"/>
              <a:chOff x="1654436" y="3803564"/>
              <a:chExt cx="7363804" cy="1809332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9584" y="3803564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946100" y="4293096"/>
                <a:ext cx="20721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Index histogram:</a:t>
                </a:r>
              </a:p>
              <a:p>
                <a:r>
                  <a:rPr lang="en-GB" dirty="0" smtClean="0"/>
                  <a:t>Usage of patterns from TI</a:t>
                </a:r>
                <a:endParaRPr lang="en-GB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54436" y="5243564"/>
                <a:ext cx="1550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Training image</a:t>
                </a:r>
                <a:endParaRPr lang="en-GB" dirty="0"/>
              </a:p>
            </p:txBody>
          </p:sp>
        </p:grpSp>
        <p:sp>
          <p:nvSpPr>
            <p:cNvPr id="26" name="Right Arrow 25"/>
            <p:cNvSpPr/>
            <p:nvPr/>
          </p:nvSpPr>
          <p:spPr>
            <a:xfrm>
              <a:off x="3689561" y="4439778"/>
              <a:ext cx="93610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37411" y="4205312"/>
              <a:ext cx="1598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Reconstruction</a:t>
              </a:r>
              <a:endParaRPr lang="en-GB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6100" y="307768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Two-scale features especially smaller scale</a:t>
            </a:r>
          </a:p>
          <a:p>
            <a:r>
              <a:rPr lang="en-GB" dirty="0" smtClean="0"/>
              <a:t>Multiple TIs / oblique sections for better quality</a:t>
            </a:r>
          </a:p>
          <a:p>
            <a:r>
              <a:rPr lang="en-GB" dirty="0" smtClean="0"/>
              <a:t>Layered structure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Future work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4689396" y="3144498"/>
            <a:ext cx="2952328" cy="2981665"/>
            <a:chOff x="2335596" y="3346284"/>
            <a:chExt cx="2952328" cy="298166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22207" t="18973" r="21271" b="7686"/>
            <a:stretch/>
          </p:blipFill>
          <p:spPr bwMode="auto">
            <a:xfrm>
              <a:off x="2411760" y="3346284"/>
              <a:ext cx="2800000" cy="2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335596" y="5866284"/>
              <a:ext cx="29523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/>
                <a:t>Layered Solid Texture Synthesis from a Single 2D </a:t>
              </a:r>
              <a:r>
                <a:rPr lang="en-GB" sz="1200" dirty="0" smtClean="0"/>
                <a:t>Exemplar. </a:t>
              </a:r>
              <a:r>
                <a:rPr lang="en-GB" sz="1200" dirty="0" err="1" smtClean="0"/>
                <a:t>Takayama</a:t>
              </a:r>
              <a:r>
                <a:rPr lang="en-GB" sz="1200" dirty="0" smtClean="0"/>
                <a:t> </a:t>
              </a:r>
              <a:r>
                <a:rPr lang="en-GB" sz="1200" dirty="0"/>
                <a:t>and Igarashi</a:t>
              </a:r>
              <a:r>
                <a:rPr lang="en-GB" sz="1200" dirty="0" smtClean="0"/>
                <a:t>. 2009</a:t>
              </a:r>
              <a:endParaRPr lang="en-GB" sz="12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5" t="14808" r="10508" b="18538"/>
          <a:stretch/>
        </p:blipFill>
        <p:spPr>
          <a:xfrm>
            <a:off x="683568" y="3144498"/>
            <a:ext cx="331236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Grains</a:t>
            </a:r>
          </a:p>
          <a:p>
            <a:endParaRPr lang="en-GB" sz="2400" dirty="0"/>
          </a:p>
          <a:p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endParaRPr lang="en-GB" sz="2400" dirty="0" smtClean="0"/>
          </a:p>
          <a:p>
            <a:r>
              <a:rPr lang="en-GB" sz="2400" dirty="0" smtClean="0"/>
              <a:t>‘Structure 2’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Uniform structures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916832"/>
            <a:ext cx="1260000" cy="12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53336"/>
            <a:ext cx="1260000" cy="12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59" y="2853336"/>
            <a:ext cx="3259681" cy="3600000"/>
          </a:xfrm>
          <a:prstGeom prst="rect">
            <a:avLst/>
          </a:prstGeom>
        </p:spPr>
      </p:pic>
      <p:pic>
        <p:nvPicPr>
          <p:cNvPr id="13" name="Structure2_256_Bimodal_4322ihch_S130P131_poro424_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67119" y="4292970"/>
            <a:ext cx="2160000" cy="2160000"/>
          </a:xfrm>
          <a:prstGeom prst="rect">
            <a:avLst/>
          </a:prstGeom>
        </p:spPr>
      </p:pic>
      <p:pic>
        <p:nvPicPr>
          <p:cNvPr id="14" name="Grains_256_Bimodal_5542ihch_S236P237_poro35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67119" y="135838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9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884B753A-862A-4F89-8BAC-5D14C4D1626D}" type="slidenum">
              <a:rPr lang="en-GB" smtClean="0">
                <a:solidFill>
                  <a:srgbClr val="4F81BD">
                    <a:lumMod val="75000"/>
                  </a:srgbClr>
                </a:solidFill>
              </a:rPr>
              <a:pPr/>
              <a:t>30</a:t>
            </a:fld>
            <a:endParaRPr lang="en-GB" dirty="0">
              <a:solidFill>
                <a:srgbClr val="4F81BD">
                  <a:lumMod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Impact and integration</a:t>
            </a:r>
            <a:endParaRPr lang="en-GB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7620000" y="1628800"/>
            <a:ext cx="1368152" cy="338554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</a:rPr>
              <a:t>ROCKTYPE 2</a:t>
            </a:r>
            <a:endParaRPr lang="en-GB" sz="16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20000" y="2346989"/>
            <a:ext cx="1368152" cy="338554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</a:rPr>
              <a:t>SATUTRACK 2</a:t>
            </a:r>
            <a:endParaRPr lang="en-GB"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567431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5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E78DFF6B-2274-4C94-9C09-C6419E3C18E3}" type="datetime1">
              <a:rPr lang="en-GB" smtClean="0"/>
              <a:t>19/04/2017</a:t>
            </a:fld>
            <a:endParaRPr lang="en-GB" dirty="0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r>
              <a:rPr lang="en-GB" dirty="0" smtClean="0"/>
              <a:t>ICCR Project PROMEF</a:t>
            </a:r>
            <a:endParaRPr lang="en-GB" dirty="0"/>
          </a:p>
        </p:txBody>
      </p:sp>
      <p:sp>
        <p:nvSpPr>
          <p:cNvPr id="21" name="Content Placeholder 15"/>
          <p:cNvSpPr>
            <a:spLocks noGrp="1"/>
          </p:cNvSpPr>
          <p:nvPr>
            <p:ph idx="1"/>
          </p:nvPr>
        </p:nvSpPr>
        <p:spPr>
          <a:xfrm>
            <a:off x="477763" y="3917987"/>
            <a:ext cx="8209037" cy="2438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i="1" dirty="0" smtClean="0"/>
              <a:t>Main business impact: </a:t>
            </a:r>
          </a:p>
          <a:p>
            <a:pPr>
              <a:buSzPct val="90000"/>
            </a:pPr>
            <a:r>
              <a:rPr lang="en-GB" sz="1600" dirty="0" smtClean="0"/>
              <a:t>Accurate characterization of multi-scale porous media at pore scale</a:t>
            </a:r>
          </a:p>
          <a:p>
            <a:pPr lvl="0"/>
            <a:r>
              <a:rPr lang="en-GB" sz="1600" dirty="0"/>
              <a:t>Provide a workflow to complement SCAL for reservoir characterization with proposed upscaling methods.</a:t>
            </a:r>
          </a:p>
          <a:p>
            <a:pPr marL="0" indent="0">
              <a:buSzPct val="90000"/>
              <a:buNone/>
            </a:pPr>
            <a:endParaRPr lang="en-GB" sz="800" dirty="0" smtClean="0"/>
          </a:p>
          <a:p>
            <a:pPr marL="0" indent="0">
              <a:buNone/>
            </a:pPr>
            <a:r>
              <a:rPr lang="en-GB" sz="2000" i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Technology transfer:</a:t>
            </a:r>
          </a:p>
          <a:p>
            <a:r>
              <a:rPr lang="en-GB" sz="1600" dirty="0" smtClean="0">
                <a:solidFill>
                  <a:srgbClr val="FF0000"/>
                </a:solidFill>
              </a:rPr>
              <a:t>Provide software PAR for investigating complicated microstructure for carbonate rocks in terms of morphological features that directly relates to petro-physics.</a:t>
            </a:r>
            <a:endParaRPr lang="en-GB" sz="1600" i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1209553"/>
            <a:ext cx="70671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</a:rPr>
              <a:t>Objectives</a:t>
            </a:r>
            <a:r>
              <a:rPr lang="en-GB" i="1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600" dirty="0">
              <a:solidFill>
                <a:srgbClr val="4F81BD">
                  <a:lumMod val="75000"/>
                </a:srgbClr>
              </a:solidFill>
            </a:endParaRPr>
          </a:p>
          <a:p>
            <a:pPr marL="536575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</a:rPr>
              <a:t>Integrate macro-scale model with micro-structure reconstruction honouring realistic cross-scale connection for specific carbonates.</a:t>
            </a:r>
          </a:p>
          <a:p>
            <a:pPr marL="536575" lvl="1" indent="-285750">
              <a:buFont typeface="Arial" panose="020B0604020202020204" pitchFamily="34" charset="0"/>
              <a:buChar char="•"/>
            </a:pPr>
            <a:endParaRPr lang="en-GB" sz="800" dirty="0" smtClean="0">
              <a:solidFill>
                <a:srgbClr val="4F81BD">
                  <a:lumMod val="75000"/>
                </a:srgbClr>
              </a:solidFill>
              <a:latin typeface="Arial" charset="0"/>
              <a:cs typeface="Arial" charset="0"/>
            </a:endParaRPr>
          </a:p>
          <a:p>
            <a:pPr marL="536575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Reconstruct multi-component (oil, water, solid etc.) pore structure based </a:t>
            </a:r>
            <a:r>
              <a:rPr lang="en-GB" sz="1600" dirty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on </a:t>
            </a:r>
            <a:r>
              <a:rPr lang="en-GB" sz="1600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multi-phase image segmentation.</a:t>
            </a:r>
          </a:p>
          <a:p>
            <a:pPr marL="536575" lvl="1" indent="-285750">
              <a:buFont typeface="Arial" panose="020B0604020202020204" pitchFamily="34" charset="0"/>
              <a:buChar char="•"/>
            </a:pPr>
            <a:endParaRPr lang="en-GB" sz="800" dirty="0">
              <a:solidFill>
                <a:srgbClr val="4F81BD">
                  <a:lumMod val="75000"/>
                </a:srgbClr>
              </a:solidFill>
              <a:latin typeface="Arial" charset="0"/>
              <a:cs typeface="Arial" charset="0"/>
              <a:sym typeface="Wingdings" panose="05000000000000000000" pitchFamily="2" charset="2"/>
            </a:endParaRPr>
          </a:p>
          <a:p>
            <a:pPr marL="536575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F81BD">
                    <a:lumMod val="75000"/>
                  </a:srgbClr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Provide software tools to measure geometry and topology of experimental samples and carry out pore network simulations, and upscaling multi-phase flow functions with experimental results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20000" y="3030901"/>
            <a:ext cx="1368152" cy="33855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 smtClean="0">
                <a:solidFill>
                  <a:prstClr val="black"/>
                </a:solidFill>
              </a:rPr>
              <a:t>GeoMeChem</a:t>
            </a:r>
            <a:endParaRPr lang="en-GB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PROMEF Team</a:t>
            </a:r>
            <a:endParaRPr lang="en-GB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7200" y="1556792"/>
            <a:ext cx="7775848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LEAD PROFESSOR		</a:t>
            </a:r>
            <a:r>
              <a:rPr lang="en-US" altLang="en-US" sz="2400" i="1" dirty="0" smtClean="0">
                <a:solidFill>
                  <a:schemeClr val="accent1">
                    <a:lumMod val="75000"/>
                  </a:schemeClr>
                </a:solidFill>
              </a:rPr>
              <a:t>Zeyun Jiang</a:t>
            </a:r>
            <a:endParaRPr lang="en-US" altLang="en-US"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OTHER PROFESSORS		</a:t>
            </a: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Rink van Dijke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 smtClean="0">
                <a:solidFill>
                  <a:schemeClr val="accent1">
                    <a:lumMod val="75000"/>
                  </a:schemeClr>
                </a:solidFill>
              </a:rPr>
              <a:t>				Sebastian </a:t>
            </a: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Geiger</a:t>
            </a:r>
            <a:endParaRPr kumimoji="0" lang="en-US" altLang="en-US" sz="2400" i="1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 smtClean="0">
                <a:solidFill>
                  <a:schemeClr val="accent1">
                    <a:lumMod val="75000"/>
                  </a:schemeClr>
                </a:solidFill>
              </a:rPr>
              <a:t>				Rachel </a:t>
            </a: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Wood</a:t>
            </a:r>
            <a:endParaRPr kumimoji="0" lang="en-US" altLang="en-US" sz="2400" i="1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i="1" dirty="0" smtClean="0">
                <a:solidFill>
                  <a:schemeClr val="accent1">
                    <a:lumMod val="75000"/>
                  </a:schemeClr>
                </a:solidFill>
              </a:rPr>
              <a:t>				</a:t>
            </a: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RESEARCHERS			</a:t>
            </a:r>
            <a:r>
              <a:rPr kumimoji="0" lang="en-US" altLang="en-US" sz="2400" i="1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Tianshen Huang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en-US" sz="2400" i="1" dirty="0" smtClean="0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	Dmytro Petrovskyy</a:t>
            </a:r>
            <a:endParaRPr kumimoji="0" lang="en-US" altLang="en-US" sz="2400" i="1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BG FOCAL POINTS          	PETROBRAS FOCAL POINTS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r>
              <a:rPr kumimoji="0" lang="en-US" altLang="en-US" sz="2400" i="1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		</a:t>
            </a:r>
            <a:r>
              <a:rPr kumimoji="0" lang="en-US" altLang="en-US" sz="2400" i="1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              </a:t>
            </a:r>
            <a:r>
              <a:rPr lang="en-US" altLang="en-US" sz="2400" i="1" dirty="0">
                <a:solidFill>
                  <a:schemeClr val="accent1">
                    <a:lumMod val="75000"/>
                  </a:schemeClr>
                </a:solidFill>
              </a:rPr>
              <a:t>	Rodrigo Surmas </a:t>
            </a:r>
            <a:endParaRPr lang="en-GB" sz="2400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2400" b="1" i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GB" sz="2400" b="1" i="1" dirty="0" smtClean="0">
                <a:solidFill>
                  <a:schemeClr val="accent1">
                    <a:lumMod val="75000"/>
                  </a:schemeClr>
                </a:solidFill>
              </a:rPr>
              <a:t>			</a:t>
            </a:r>
            <a:r>
              <a:rPr lang="pt-BR" sz="2400" i="1" dirty="0" smtClean="0">
                <a:solidFill>
                  <a:schemeClr val="accent1">
                    <a:lumMod val="75000"/>
                  </a:schemeClr>
                </a:solidFill>
              </a:rPr>
              <a:t>Maury 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Duarte 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</a:rPr>
              <a:t>                               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</a:rPr>
              <a:t>  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</a:rPr>
              <a:t>    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0569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"/>
    </mc:Choice>
    <mc:Fallback xmlns="">
      <p:transition spd="slow" advTm="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PROMEF: Key Facts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ICCR Project PROMEF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95536" y="1268412"/>
            <a:ext cx="8568952" cy="5184924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Objectives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</a:rPr>
              <a:t>Accurate pore space reconstruction of multiscale and varying shape </a:t>
            </a:r>
            <a:r>
              <a:rPr lang="en-GB" sz="1800" dirty="0" smtClean="0"/>
              <a:t>structure in Carbonates.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/>
              <a:t>Efficient </a:t>
            </a:r>
            <a:r>
              <a:rPr lang="en-GB" sz="1800" dirty="0"/>
              <a:t>prediction of multi-phase flow functions at core to log scales </a:t>
            </a:r>
            <a:endParaRPr lang="en-GB" sz="1800" dirty="0" smtClean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800" b="1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Key deliverables</a:t>
            </a:r>
          </a:p>
          <a:p>
            <a:pPr lvl="0"/>
            <a:r>
              <a:rPr lang="en-GB" sz="1800" dirty="0" smtClean="0"/>
              <a:t>New </a:t>
            </a:r>
            <a:r>
              <a:rPr lang="en-GB" sz="1800" dirty="0"/>
              <a:t>workflow </a:t>
            </a:r>
            <a:r>
              <a:rPr lang="en-GB" sz="1800" dirty="0" smtClean="0"/>
              <a:t>incorporating </a:t>
            </a:r>
            <a:r>
              <a:rPr lang="en-GB" sz="1800" dirty="0"/>
              <a:t>spatial wettability into 3D heterogeneous </a:t>
            </a:r>
            <a:r>
              <a:rPr lang="en-GB" sz="1800" dirty="0" smtClean="0"/>
              <a:t>structures. (Year 2) </a:t>
            </a:r>
            <a:r>
              <a:rPr lang="en-GB" sz="1800" dirty="0" smtClean="0">
                <a:solidFill>
                  <a:srgbClr val="FF0000"/>
                </a:solidFill>
              </a:rPr>
              <a:t>Task 2, 3</a:t>
            </a:r>
            <a:endParaRPr lang="en-GB" sz="1800" dirty="0">
              <a:solidFill>
                <a:srgbClr val="FF0000"/>
              </a:solidFill>
            </a:endParaRPr>
          </a:p>
          <a:p>
            <a:pPr lvl="0"/>
            <a:r>
              <a:rPr lang="en-GB" sz="1800" dirty="0"/>
              <a:t>N</a:t>
            </a:r>
            <a:r>
              <a:rPr lang="en-GB" sz="1800" dirty="0" smtClean="0"/>
              <a:t>ew </a:t>
            </a:r>
            <a:r>
              <a:rPr lang="en-GB" sz="1800" dirty="0"/>
              <a:t>method </a:t>
            </a:r>
            <a:r>
              <a:rPr lang="en-GB" sz="1800" dirty="0" smtClean="0"/>
              <a:t>for explicit integration of </a:t>
            </a:r>
            <a:r>
              <a:rPr lang="en-GB" sz="1800" dirty="0"/>
              <a:t>various scale pore space systems</a:t>
            </a:r>
            <a:r>
              <a:rPr lang="en-GB" sz="1800" dirty="0" smtClean="0"/>
              <a:t>. (Year 2) </a:t>
            </a:r>
            <a:r>
              <a:rPr lang="en-GB" sz="1800" dirty="0" smtClean="0">
                <a:solidFill>
                  <a:srgbClr val="FF0000"/>
                </a:solidFill>
              </a:rPr>
              <a:t>Task 2</a:t>
            </a:r>
            <a:r>
              <a:rPr lang="en-GB" sz="1800" dirty="0" smtClean="0"/>
              <a:t> </a:t>
            </a:r>
            <a:endParaRPr lang="en-GB" sz="1800" dirty="0"/>
          </a:p>
          <a:p>
            <a:pPr lvl="0"/>
            <a:r>
              <a:rPr lang="en-GB" sz="1800" dirty="0" smtClean="0"/>
              <a:t>Multiphase </a:t>
            </a:r>
            <a:r>
              <a:rPr lang="en-GB" sz="1800" dirty="0"/>
              <a:t>flow simulations from </a:t>
            </a:r>
            <a:r>
              <a:rPr lang="en-GB" sz="1800" dirty="0" smtClean="0"/>
              <a:t>micro- to </a:t>
            </a:r>
            <a:r>
              <a:rPr lang="en-GB" sz="1800" dirty="0" err="1" smtClean="0"/>
              <a:t>meso</a:t>
            </a:r>
            <a:r>
              <a:rPr lang="en-GB" sz="1800" dirty="0"/>
              <a:t>-</a:t>
            </a:r>
            <a:r>
              <a:rPr lang="en-GB" sz="1800" dirty="0" smtClean="0"/>
              <a:t>scale in heterogeneous carbonates </a:t>
            </a:r>
            <a:r>
              <a:rPr lang="en-GB" sz="1800" dirty="0"/>
              <a:t>with spatially varying wettability</a:t>
            </a:r>
            <a:r>
              <a:rPr lang="en-GB" sz="1800" dirty="0" smtClean="0"/>
              <a:t>. (Year 3) </a:t>
            </a:r>
            <a:r>
              <a:rPr lang="en-GB" sz="1800" dirty="0" smtClean="0">
                <a:solidFill>
                  <a:srgbClr val="FF0000"/>
                </a:solidFill>
              </a:rPr>
              <a:t>task 4</a:t>
            </a:r>
            <a:endParaRPr lang="en-GB" sz="1800" dirty="0">
              <a:solidFill>
                <a:srgbClr val="FF0000"/>
              </a:solidFill>
            </a:endParaRPr>
          </a:p>
          <a:p>
            <a:pPr lvl="0"/>
            <a:r>
              <a:rPr lang="en-GB" sz="1800" dirty="0"/>
              <a:t>Rigorous physically informed flow functions at the meter scale that </a:t>
            </a:r>
            <a:r>
              <a:rPr lang="en-GB" sz="1800" dirty="0" smtClean="0"/>
              <a:t>include structural </a:t>
            </a:r>
            <a:r>
              <a:rPr lang="en-GB" sz="1800" dirty="0"/>
              <a:t>and wettability heterogeneities at the underlying </a:t>
            </a:r>
            <a:r>
              <a:rPr lang="en-GB" sz="1800" dirty="0" smtClean="0"/>
              <a:t>length-scales. (Year 3) </a:t>
            </a:r>
            <a:r>
              <a:rPr lang="en-GB" sz="1800" dirty="0" smtClean="0">
                <a:solidFill>
                  <a:srgbClr val="FF0000"/>
                </a:solidFill>
              </a:rPr>
              <a:t>task 5, 6, 7</a:t>
            </a:r>
            <a:endParaRPr lang="en-GB" sz="1800" dirty="0">
              <a:solidFill>
                <a:srgbClr val="FF0000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>
                <a:solidFill>
                  <a:srgbClr val="376092"/>
                </a:solidFill>
                <a:latin typeface="Arial" charset="0"/>
                <a:cs typeface="Arial" charset="0"/>
              </a:rPr>
              <a:t>Business impact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Efficient prediction of multi-phase flow functions based on multi-scale pore space images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Rapid interpretation of log 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data</a:t>
            </a:r>
            <a:endParaRPr lang="en-GB" sz="1800" dirty="0" smtClean="0"/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>
                <a:solidFill>
                  <a:srgbClr val="376092"/>
                </a:solidFill>
                <a:latin typeface="Arial" charset="0"/>
                <a:cs typeface="Arial" charset="0"/>
              </a:rPr>
              <a:t>Technology transfer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latin typeface="Arial" charset="0"/>
                <a:cs typeface="Arial" charset="0"/>
              </a:rPr>
              <a:t>Digital core analysis workflow and software for pore-scale multi-phase flow </a:t>
            </a:r>
            <a:r>
              <a:rPr lang="en-GB" sz="1800" dirty="0" smtClean="0">
                <a:latin typeface="Arial" charset="0"/>
                <a:cs typeface="Arial" charset="0"/>
              </a:rPr>
              <a:t>simulation</a:t>
            </a:r>
            <a:endParaRPr lang="en-GB" sz="1800" dirty="0"/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Links to Brazil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UFSC, UFPR, Rio Claro (core data, </a:t>
            </a:r>
            <a:r>
              <a:rPr lang="en-GB" sz="1800" dirty="0" err="1" smtClean="0">
                <a:solidFill>
                  <a:srgbClr val="376092"/>
                </a:solidFill>
                <a:latin typeface="Arial" charset="0"/>
                <a:cs typeface="Arial" charset="0"/>
              </a:rPr>
              <a:t>microCT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 images, pore networks) – SWB visits planned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>
                <a:solidFill>
                  <a:srgbClr val="376092"/>
                </a:solidFill>
                <a:latin typeface="Arial" charset="0"/>
                <a:cs typeface="Arial" charset="0"/>
              </a:rPr>
              <a:t>Publications and presentations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Forthcoming</a:t>
            </a:r>
          </a:p>
        </p:txBody>
      </p:sp>
    </p:spTree>
    <p:extLst>
      <p:ext uri="{BB962C8B-B14F-4D97-AF65-F5344CB8AC3E}">
        <p14:creationId xmlns:p14="http://schemas.microsoft.com/office/powerpoint/2010/main" val="75634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ICCR Phase II project landscape</a:t>
            </a:r>
            <a:endParaRPr lang="en-GB" dirty="0"/>
          </a:p>
        </p:txBody>
      </p:sp>
      <p:cxnSp>
        <p:nvCxnSpPr>
          <p:cNvPr id="39" name="Curved Connector 36"/>
          <p:cNvCxnSpPr>
            <a:stCxn id="61" idx="0"/>
            <a:endCxn id="60" idx="2"/>
          </p:cNvCxnSpPr>
          <p:nvPr/>
        </p:nvCxnSpPr>
        <p:spPr>
          <a:xfrm rot="16200000" flipV="1">
            <a:off x="1044014" y="3378277"/>
            <a:ext cx="2838112" cy="535903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7"/>
          <p:cNvSpPr txBox="1">
            <a:spLocks noChangeArrowheads="1"/>
          </p:cNvSpPr>
          <p:nvPr/>
        </p:nvSpPr>
        <p:spPr bwMode="auto">
          <a:xfrm>
            <a:off x="71438" y="5540375"/>
            <a:ext cx="1908175" cy="1201738"/>
          </a:xfrm>
          <a:prstGeom prst="rect">
            <a:avLst/>
          </a:prstGeom>
          <a:solidFill>
            <a:schemeClr val="bg1"/>
          </a:solidFill>
          <a:ln w="28575">
            <a:solidFill>
              <a:srgbClr val="00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dirty="0">
                <a:latin typeface="Calibri" pitchFamily="34" charset="0"/>
              </a:rPr>
              <a:t>Workflows developed and tested on shared datasets</a:t>
            </a:r>
          </a:p>
        </p:txBody>
      </p: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1195388" y="3252912"/>
            <a:ext cx="1328569" cy="369332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smtClean="0">
                <a:latin typeface="Calibri" pitchFamily="34" charset="0"/>
              </a:rPr>
              <a:t>ROCKTYPE 2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42" name="TextBox 10"/>
          <p:cNvSpPr txBox="1">
            <a:spLocks noChangeArrowheads="1"/>
          </p:cNvSpPr>
          <p:nvPr/>
        </p:nvSpPr>
        <p:spPr bwMode="auto">
          <a:xfrm>
            <a:off x="5868145" y="3258578"/>
            <a:ext cx="1310487" cy="36933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smtClean="0">
                <a:latin typeface="Calibri" pitchFamily="34" charset="0"/>
              </a:rPr>
              <a:t>MECHSEIS 2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2051050" y="5732463"/>
            <a:ext cx="165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400">
                <a:latin typeface="Calibri" pitchFamily="34" charset="0"/>
              </a:rPr>
              <a:t>Pore-scale</a:t>
            </a: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5592763" y="5732463"/>
            <a:ext cx="2325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400">
                <a:latin typeface="Calibri" pitchFamily="34" charset="0"/>
              </a:rPr>
              <a:t>Reservoir-scale</a:t>
            </a:r>
          </a:p>
        </p:txBody>
      </p:sp>
      <p:sp>
        <p:nvSpPr>
          <p:cNvPr id="46" name="Right Arrow 45"/>
          <p:cNvSpPr/>
          <p:nvPr/>
        </p:nvSpPr>
        <p:spPr>
          <a:xfrm rot="5400000" flipV="1">
            <a:off x="75406" y="3248819"/>
            <a:ext cx="1728788" cy="2159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 rot="-5400000">
            <a:off x="523081" y="1661320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400">
                <a:latin typeface="Calibri" pitchFamily="34" charset="0"/>
              </a:rPr>
              <a:t>Data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 rot="-5400000">
            <a:off x="350837" y="4670426"/>
            <a:ext cx="1179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400">
                <a:latin typeface="Calibri" pitchFamily="34" charset="0"/>
              </a:rPr>
              <a:t>Models</a:t>
            </a:r>
          </a:p>
        </p:txBody>
      </p:sp>
      <p:cxnSp>
        <p:nvCxnSpPr>
          <p:cNvPr id="49" name="Curved Connector 36"/>
          <p:cNvCxnSpPr>
            <a:stCxn id="41" idx="2"/>
            <a:endCxn id="62" idx="0"/>
          </p:cNvCxnSpPr>
          <p:nvPr/>
        </p:nvCxnSpPr>
        <p:spPr>
          <a:xfrm rot="16200000" flipH="1">
            <a:off x="2141609" y="3340308"/>
            <a:ext cx="455912" cy="1019784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36"/>
          <p:cNvCxnSpPr>
            <a:cxnSpLocks noChangeShapeType="1"/>
            <a:stCxn id="42" idx="1"/>
            <a:endCxn id="58" idx="3"/>
          </p:cNvCxnSpPr>
          <p:nvPr/>
        </p:nvCxnSpPr>
        <p:spPr bwMode="auto">
          <a:xfrm rot="10800000" flipV="1">
            <a:off x="5387851" y="3443243"/>
            <a:ext cx="480294" cy="4313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Curved Connector 36"/>
          <p:cNvCxnSpPr>
            <a:cxnSpLocks noChangeShapeType="1"/>
            <a:stCxn id="59" idx="3"/>
            <a:endCxn id="57" idx="1"/>
          </p:cNvCxnSpPr>
          <p:nvPr/>
        </p:nvCxnSpPr>
        <p:spPr bwMode="auto">
          <a:xfrm flipV="1">
            <a:off x="5868144" y="1876182"/>
            <a:ext cx="1716598" cy="657364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Curved Connector 36"/>
          <p:cNvCxnSpPr>
            <a:stCxn id="42" idx="0"/>
            <a:endCxn id="57" idx="2"/>
          </p:cNvCxnSpPr>
          <p:nvPr/>
        </p:nvCxnSpPr>
        <p:spPr>
          <a:xfrm rot="5400000" flipH="1" flipV="1">
            <a:off x="6656121" y="1928116"/>
            <a:ext cx="1197730" cy="1463194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36"/>
          <p:cNvCxnSpPr>
            <a:stCxn id="61" idx="3"/>
            <a:endCxn id="58" idx="2"/>
          </p:cNvCxnSpPr>
          <p:nvPr/>
        </p:nvCxnSpPr>
        <p:spPr>
          <a:xfrm flipV="1">
            <a:off x="3302235" y="3632223"/>
            <a:ext cx="1346471" cy="1617728"/>
          </a:xfrm>
          <a:prstGeom prst="curvedConnector2">
            <a:avLst/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36"/>
          <p:cNvCxnSpPr>
            <a:stCxn id="42" idx="0"/>
            <a:endCxn id="59" idx="3"/>
          </p:cNvCxnSpPr>
          <p:nvPr/>
        </p:nvCxnSpPr>
        <p:spPr>
          <a:xfrm rot="16200000" flipV="1">
            <a:off x="5833251" y="2568439"/>
            <a:ext cx="725032" cy="655245"/>
          </a:xfrm>
          <a:prstGeom prst="curvedConnector2">
            <a:avLst/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36"/>
          <p:cNvCxnSpPr>
            <a:stCxn id="61" idx="1"/>
            <a:endCxn id="41" idx="2"/>
          </p:cNvCxnSpPr>
          <p:nvPr/>
        </p:nvCxnSpPr>
        <p:spPr>
          <a:xfrm rot="10800000">
            <a:off x="1859674" y="3622245"/>
            <a:ext cx="300133" cy="1627707"/>
          </a:xfrm>
          <a:prstGeom prst="curvedConnector2">
            <a:avLst/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915816" y="2386013"/>
            <a:ext cx="1445717" cy="36933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smtClean="0">
                <a:latin typeface="Calibri" pitchFamily="34" charset="0"/>
              </a:rPr>
              <a:t>SATUTRACK 2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57" name="TextBox 6"/>
          <p:cNvSpPr txBox="1">
            <a:spLocks noChangeArrowheads="1"/>
          </p:cNvSpPr>
          <p:nvPr/>
        </p:nvSpPr>
        <p:spPr bwMode="auto">
          <a:xfrm>
            <a:off x="7584742" y="1691516"/>
            <a:ext cx="803682" cy="369332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>
                <a:latin typeface="Calibri" pitchFamily="34" charset="0"/>
              </a:rPr>
              <a:t> </a:t>
            </a:r>
            <a:r>
              <a:rPr lang="en-GB" dirty="0" smtClean="0">
                <a:latin typeface="Calibri" pitchFamily="34" charset="0"/>
              </a:rPr>
              <a:t> VSP   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58" name="TextBox 6"/>
          <p:cNvSpPr txBox="1">
            <a:spLocks noChangeArrowheads="1"/>
          </p:cNvSpPr>
          <p:nvPr/>
        </p:nvSpPr>
        <p:spPr bwMode="auto">
          <a:xfrm>
            <a:off x="3909561" y="3262891"/>
            <a:ext cx="1478290" cy="369332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err="1" smtClean="0">
                <a:latin typeface="Calibri" pitchFamily="34" charset="0"/>
              </a:rPr>
              <a:t>GeoMeChem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59" name="TextBox 6"/>
          <p:cNvSpPr txBox="1">
            <a:spLocks noChangeArrowheads="1"/>
          </p:cNvSpPr>
          <p:nvPr/>
        </p:nvSpPr>
        <p:spPr bwMode="auto">
          <a:xfrm>
            <a:off x="5212195" y="2348880"/>
            <a:ext cx="655949" cy="369332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>
                <a:latin typeface="Calibri" pitchFamily="34" charset="0"/>
              </a:rPr>
              <a:t> </a:t>
            </a:r>
            <a:r>
              <a:rPr lang="en-GB" dirty="0" smtClean="0">
                <a:latin typeface="Calibri" pitchFamily="34" charset="0"/>
              </a:rPr>
              <a:t> 4D  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60" name="TextBox 6"/>
          <p:cNvSpPr txBox="1">
            <a:spLocks noChangeArrowheads="1"/>
          </p:cNvSpPr>
          <p:nvPr/>
        </p:nvSpPr>
        <p:spPr bwMode="auto">
          <a:xfrm>
            <a:off x="1619672" y="1857841"/>
            <a:ext cx="1150892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err="1" smtClean="0">
                <a:latin typeface="Calibri" pitchFamily="34" charset="0"/>
              </a:rPr>
              <a:t>Stevensite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61" name="TextBox 6"/>
          <p:cNvSpPr txBox="1">
            <a:spLocks noChangeArrowheads="1"/>
          </p:cNvSpPr>
          <p:nvPr/>
        </p:nvSpPr>
        <p:spPr bwMode="auto">
          <a:xfrm>
            <a:off x="2159806" y="5065285"/>
            <a:ext cx="1142429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dirty="0" err="1" smtClean="0">
                <a:latin typeface="Calibri" pitchFamily="34" charset="0"/>
              </a:rPr>
              <a:t>ReactCarb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62" name="TextBox 6"/>
          <p:cNvSpPr txBox="1">
            <a:spLocks noChangeArrowheads="1"/>
          </p:cNvSpPr>
          <p:nvPr/>
        </p:nvSpPr>
        <p:spPr bwMode="auto">
          <a:xfrm>
            <a:off x="2328312" y="4078156"/>
            <a:ext cx="1102289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000" b="1" dirty="0">
                <a:latin typeface="Calibri" pitchFamily="34" charset="0"/>
              </a:rPr>
              <a:t>P</a:t>
            </a:r>
            <a:r>
              <a:rPr lang="en-GB" sz="2000" b="1" dirty="0" smtClean="0">
                <a:latin typeface="Calibri" pitchFamily="34" charset="0"/>
              </a:rPr>
              <a:t>ROMEF</a:t>
            </a:r>
            <a:endParaRPr lang="en-GB" sz="2000" b="1" dirty="0">
              <a:latin typeface="Calibri" pitchFamily="34" charset="0"/>
            </a:endParaRPr>
          </a:p>
        </p:txBody>
      </p:sp>
      <p:cxnSp>
        <p:nvCxnSpPr>
          <p:cNvPr id="63" name="Curved Connector 36"/>
          <p:cNvCxnSpPr>
            <a:stCxn id="41" idx="0"/>
            <a:endCxn id="60" idx="2"/>
          </p:cNvCxnSpPr>
          <p:nvPr/>
        </p:nvCxnSpPr>
        <p:spPr>
          <a:xfrm rot="5400000" flipH="1" flipV="1">
            <a:off x="1514526" y="2572321"/>
            <a:ext cx="1025739" cy="335445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36"/>
          <p:cNvCxnSpPr>
            <a:cxnSpLocks noChangeShapeType="1"/>
            <a:stCxn id="59" idx="1"/>
            <a:endCxn id="56" idx="3"/>
          </p:cNvCxnSpPr>
          <p:nvPr/>
        </p:nvCxnSpPr>
        <p:spPr bwMode="auto">
          <a:xfrm rot="10800000" flipV="1">
            <a:off x="4361533" y="2533545"/>
            <a:ext cx="850662" cy="37133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Curved Connector 36"/>
          <p:cNvCxnSpPr>
            <a:cxnSpLocks noChangeShapeType="1"/>
            <a:stCxn id="58" idx="0"/>
            <a:endCxn id="56" idx="2"/>
          </p:cNvCxnSpPr>
          <p:nvPr/>
        </p:nvCxnSpPr>
        <p:spPr bwMode="auto">
          <a:xfrm rot="16200000" flipV="1">
            <a:off x="3889918" y="2504102"/>
            <a:ext cx="507546" cy="1010031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Curved Connector 36"/>
          <p:cNvCxnSpPr>
            <a:stCxn id="61" idx="3"/>
            <a:endCxn id="62" idx="2"/>
          </p:cNvCxnSpPr>
          <p:nvPr/>
        </p:nvCxnSpPr>
        <p:spPr>
          <a:xfrm flipH="1" flipV="1">
            <a:off x="2879457" y="4478266"/>
            <a:ext cx="422778" cy="771685"/>
          </a:xfrm>
          <a:prstGeom prst="curvedConnector4">
            <a:avLst>
              <a:gd name="adj1" fmla="val -54071"/>
              <a:gd name="adj2" fmla="val 61965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36"/>
          <p:cNvCxnSpPr>
            <a:stCxn id="41" idx="3"/>
            <a:endCxn id="56" idx="2"/>
          </p:cNvCxnSpPr>
          <p:nvPr/>
        </p:nvCxnSpPr>
        <p:spPr>
          <a:xfrm flipV="1">
            <a:off x="2523957" y="2755345"/>
            <a:ext cx="1114718" cy="682233"/>
          </a:xfrm>
          <a:prstGeom prst="curvedConnector2">
            <a:avLst/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36"/>
          <p:cNvCxnSpPr>
            <a:stCxn id="56" idx="2"/>
            <a:endCxn id="62" idx="0"/>
          </p:cNvCxnSpPr>
          <p:nvPr/>
        </p:nvCxnSpPr>
        <p:spPr>
          <a:xfrm rot="5400000">
            <a:off x="2597661" y="3037141"/>
            <a:ext cx="1322811" cy="759218"/>
          </a:xfrm>
          <a:prstGeom prst="curved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71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PROMEF: Links to other projects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9D61-09E4-4F61-8529-44BC17CD8B93}" type="datetime1">
              <a:rPr lang="en-GB" smtClean="0"/>
              <a:pPr/>
              <a:t>19/04/2017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ICCR Project </a:t>
            </a:r>
            <a:r>
              <a:rPr lang="en-GB" dirty="0"/>
              <a:t>PROMEF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57200" y="1268412"/>
            <a:ext cx="8229600" cy="5112915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 err="1" smtClean="0">
                <a:solidFill>
                  <a:srgbClr val="376092"/>
                </a:solidFill>
                <a:latin typeface="Arial" charset="0"/>
                <a:cs typeface="Arial" charset="0"/>
              </a:rPr>
              <a:t>RockType</a:t>
            </a:r>
            <a:r>
              <a:rPr lang="en-GB" sz="1800" b="1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 II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Interact on reconstruction of realistic pore structures related to diagenetic events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Provide software tools for multi-phase flow predictions from multi-scale pore space images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 err="1" smtClean="0">
                <a:solidFill>
                  <a:srgbClr val="376092"/>
                </a:solidFill>
                <a:latin typeface="Arial" charset="0"/>
                <a:cs typeface="Arial" charset="0"/>
              </a:rPr>
              <a:t>SatuTrack</a:t>
            </a:r>
            <a:r>
              <a:rPr lang="en-GB" sz="1800" b="1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 II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Obtain pore-scale wettability distributions </a:t>
            </a: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from experimental data on analogue 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materials, as well as (trapped) saturation data from micro-CT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Provide </a:t>
            </a: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software tools for multi-phase flow predictions from multi-scale pore space images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charset="0"/>
              <a:buNone/>
            </a:pPr>
            <a:r>
              <a:rPr lang="en-GB" sz="1800" b="1" dirty="0" err="1" smtClean="0">
                <a:solidFill>
                  <a:srgbClr val="376092"/>
                </a:solidFill>
                <a:latin typeface="Arial" charset="0"/>
                <a:cs typeface="Arial" charset="0"/>
              </a:rPr>
              <a:t>ReactCarb</a:t>
            </a:r>
            <a:endParaRPr lang="en-GB" sz="1800" b="1" dirty="0" smtClean="0">
              <a:solidFill>
                <a:srgbClr val="376092"/>
              </a:solidFill>
              <a:latin typeface="Arial" charset="0"/>
              <a:cs typeface="Arial" charset="0"/>
            </a:endParaRPr>
          </a:p>
          <a:p>
            <a:r>
              <a:rPr lang="en-GB" sz="1800" dirty="0" smtClean="0"/>
              <a:t>Obtain </a:t>
            </a:r>
            <a:r>
              <a:rPr lang="en-GB" sz="1800" dirty="0"/>
              <a:t>semi-quantitative rules that guide </a:t>
            </a:r>
            <a:r>
              <a:rPr lang="en-GB" sz="1800" dirty="0" smtClean="0"/>
              <a:t>distribution </a:t>
            </a:r>
            <a:r>
              <a:rPr lang="en-GB" sz="1800" dirty="0"/>
              <a:t>of wettability alteration during </a:t>
            </a: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oil 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charge</a:t>
            </a:r>
            <a:endParaRPr lang="en-GB" sz="1800" dirty="0"/>
          </a:p>
          <a:p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Provide 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pore-network software </a:t>
            </a:r>
            <a:r>
              <a:rPr lang="en-GB" sz="1800" dirty="0">
                <a:solidFill>
                  <a:srgbClr val="376092"/>
                </a:solidFill>
                <a:latin typeface="Arial" charset="0"/>
                <a:cs typeface="Arial" charset="0"/>
              </a:rPr>
              <a:t>tools for multi-phase flow predictions 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of </a:t>
            </a:r>
            <a:r>
              <a:rPr lang="en-GB" sz="1800" dirty="0" err="1" smtClean="0">
                <a:solidFill>
                  <a:srgbClr val="376092"/>
                </a:solidFill>
                <a:latin typeface="Arial" charset="0"/>
                <a:cs typeface="Arial" charset="0"/>
              </a:rPr>
              <a:t>kr</a:t>
            </a:r>
            <a:r>
              <a:rPr lang="en-GB" sz="1800" dirty="0" smtClean="0">
                <a:solidFill>
                  <a:srgbClr val="376092"/>
                </a:solidFill>
                <a:latin typeface="Arial" charset="0"/>
                <a:cs typeface="Arial" charset="0"/>
              </a:rPr>
              <a:t> and Pc under different wettability conditions</a:t>
            </a:r>
            <a:endParaRPr lang="en-GB" sz="1800" dirty="0">
              <a:solidFill>
                <a:srgbClr val="37609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51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"/>
    </mc:Choice>
    <mc:Fallback xmlns="">
      <p:transition spd="slow" advTm="5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PROMEF: Deliverables timetable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835696" y="1196752"/>
            <a:ext cx="660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76092"/>
                </a:solidFill>
              </a:rPr>
              <a:t>2015                          2016                           2017                            2018</a:t>
            </a:r>
          </a:p>
        </p:txBody>
      </p:sp>
      <p:graphicFrame>
        <p:nvGraphicFramePr>
          <p:cNvPr id="1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546329"/>
              </p:ext>
            </p:extLst>
          </p:nvPr>
        </p:nvGraphicFramePr>
        <p:xfrm>
          <a:off x="1027942" y="1507581"/>
          <a:ext cx="7416825" cy="2857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55"/>
                <a:gridCol w="494455"/>
                <a:gridCol w="494455"/>
                <a:gridCol w="494455"/>
                <a:gridCol w="494455"/>
                <a:gridCol w="494455"/>
                <a:gridCol w="494455"/>
                <a:gridCol w="494455"/>
                <a:gridCol w="494455"/>
                <a:gridCol w="494455"/>
                <a:gridCol w="494455"/>
                <a:gridCol w="494455"/>
                <a:gridCol w="494455"/>
                <a:gridCol w="494455"/>
                <a:gridCol w="494455"/>
              </a:tblGrid>
              <a:tr h="317503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Q2</a:t>
                      </a:r>
                      <a:endParaRPr lang="en-GB" sz="1400" dirty="0"/>
                    </a:p>
                  </a:txBody>
                  <a:tcPr/>
                </a:tc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1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2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3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4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5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6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7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317503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376092"/>
                          </a:solidFill>
                        </a:rPr>
                        <a:t>8</a:t>
                      </a:r>
                      <a:endParaRPr lang="en-GB" sz="1400" dirty="0">
                        <a:solidFill>
                          <a:srgbClr val="37609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60465" y="4552480"/>
            <a:ext cx="8719283" cy="216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GB" sz="1200" b="1" dirty="0">
                <a:solidFill>
                  <a:schemeClr val="accent1">
                    <a:lumMod val="75000"/>
                  </a:schemeClr>
                </a:solidFill>
              </a:rPr>
              <a:t>Key tasks / deliverables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Hiring and training of PhD students, literature review of pore-scale reconstruction, network extraction and multi-phase flow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Pore-space reconstruction 1 – accurately honour pore geometry and topology form 2D to 3D models 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Pore-space reconstruction 2 – explicitly integrate multi-scale pore space systems 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Parallelise multi-scale network generation – improve cross-scale connectivity  (including coarse-links) and spatial correlation 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Improve skeleton-based simulation of drainage and imbibition and incorporate spatial wettability into 3D heterogeneous structures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Simulate multi-phase hydraulic and electrical properties from micro- to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meso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-scale with virtual integrated network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Derive rigorous physically informed flow functions at core- and log-scale 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Identify length-scales of representative measurements based on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1286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‘Zebra’</a:t>
            </a:r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Ola’s Coquina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Anisotropic</a:t>
            </a:r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8073" y="1844824"/>
            <a:ext cx="2738791" cy="1260000"/>
            <a:chOff x="471344" y="1847508"/>
            <a:chExt cx="2738791" cy="126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135" y="1847508"/>
              <a:ext cx="1260000" cy="126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44" y="1847508"/>
              <a:ext cx="1260000" cy="1260000"/>
            </a:xfrm>
            <a:prstGeom prst="rect">
              <a:avLst/>
            </a:prstGeom>
          </p:spPr>
        </p:pic>
      </p:grpSp>
      <p:pic>
        <p:nvPicPr>
          <p:cNvPr id="10" name="Zebra_256_444ch_L1_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48064" y="1392199"/>
            <a:ext cx="2160000" cy="2160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8073" y="3987541"/>
            <a:ext cx="2729646" cy="2725671"/>
            <a:chOff x="457200" y="3952329"/>
            <a:chExt cx="2729646" cy="272567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846" y="3952329"/>
              <a:ext cx="1260000" cy="126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44" y="5418000"/>
              <a:ext cx="1260000" cy="126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955583"/>
              <a:ext cx="1260000" cy="1260000"/>
            </a:xfrm>
            <a:prstGeom prst="rect">
              <a:avLst/>
            </a:prstGeom>
          </p:spPr>
        </p:pic>
      </p:grpSp>
      <p:pic>
        <p:nvPicPr>
          <p:cNvPr id="14" name="OlaCoquina3_256_Bimodal_5542ihch_S133P134_poro447_3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523002" y="3950781"/>
            <a:ext cx="2160000" cy="2160000"/>
          </a:xfrm>
          <a:prstGeom prst="rect">
            <a:avLst/>
          </a:prstGeom>
        </p:spPr>
      </p:pic>
      <p:pic>
        <p:nvPicPr>
          <p:cNvPr id="15" name="OlaCoquina3_256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29602" y="3950781"/>
            <a:ext cx="2160000" cy="216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68080" y="6098472"/>
            <a:ext cx="1406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Ola’s model</a:t>
            </a:r>
            <a:endParaRPr lang="en-GB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539608" y="6097485"/>
            <a:ext cx="2160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Our reconstruction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104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9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9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‘Two-scale C’</a:t>
            </a:r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Non-stationary</a:t>
            </a:r>
            <a:endParaRPr lang="en-GB" dirty="0"/>
          </a:p>
        </p:txBody>
      </p:sp>
      <p:pic>
        <p:nvPicPr>
          <p:cNvPr id="10" name="TwoscaleC_256_Bimodal_4444ihch_S243P244_poro167_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4023" y="1305588"/>
            <a:ext cx="2520000" cy="2520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51520" y="4364786"/>
            <a:ext cx="8490749" cy="2088551"/>
            <a:chOff x="22860" y="4626022"/>
            <a:chExt cx="8490749" cy="18261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7228" r="2951"/>
            <a:stretch/>
          </p:blipFill>
          <p:spPr>
            <a:xfrm>
              <a:off x="5825310" y="4626022"/>
              <a:ext cx="2688299" cy="15243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/>
            <a:srcRect l="2578" r="3323"/>
            <a:stretch/>
          </p:blipFill>
          <p:spPr>
            <a:xfrm>
              <a:off x="22860" y="4626022"/>
              <a:ext cx="2816314" cy="152438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8"/>
            <a:srcRect l="4837" r="3203"/>
            <a:stretch/>
          </p:blipFill>
          <p:spPr>
            <a:xfrm>
              <a:off x="2956089" y="4626022"/>
              <a:ext cx="2752306" cy="152438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534325" y="6102358"/>
              <a:ext cx="5272918" cy="349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(Reconstruction) Porosity per slice in 3 directions</a:t>
              </a:r>
              <a:endParaRPr lang="en-GB" sz="2000" dirty="0"/>
            </a:p>
          </p:txBody>
        </p:sp>
      </p:grpSp>
      <p:cxnSp>
        <p:nvCxnSpPr>
          <p:cNvPr id="15" name="Straight Arrow Connector 14"/>
          <p:cNvCxnSpPr>
            <a:stCxn id="19" idx="2"/>
          </p:cNvCxnSpPr>
          <p:nvPr/>
        </p:nvCxnSpPr>
        <p:spPr>
          <a:xfrm>
            <a:off x="3981016" y="3862415"/>
            <a:ext cx="3903352" cy="181835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1520" y="2204864"/>
            <a:ext cx="4362416" cy="1664253"/>
            <a:chOff x="251520" y="1844824"/>
            <a:chExt cx="4362416" cy="1664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936" y="1844824"/>
              <a:ext cx="1260000" cy="126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1844824"/>
              <a:ext cx="1260000" cy="126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2728" y="1844824"/>
              <a:ext cx="1260000" cy="1260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08583" y="3102265"/>
              <a:ext cx="11448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=4.9%</a:t>
              </a:r>
              <a:endParaRPr lang="en-GB" sz="2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47809" y="3104824"/>
              <a:ext cx="1287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=19.6%</a:t>
              </a:r>
              <a:endParaRPr lang="en-GB" sz="2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4007" y="3108967"/>
              <a:ext cx="1287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=27.0%</a:t>
              </a:r>
              <a:endParaRPr lang="en-GB" sz="2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827584" y="3869117"/>
            <a:ext cx="80189" cy="64000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22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Fractures</a:t>
            </a:r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800" dirty="0"/>
          </a:p>
          <a:p>
            <a:pPr marL="0" indent="0">
              <a:buNone/>
            </a:pPr>
            <a:endParaRPr lang="en-GB" sz="800" dirty="0" smtClean="0"/>
          </a:p>
          <a:p>
            <a:r>
              <a:rPr lang="en-GB" sz="2400" dirty="0" smtClean="0"/>
              <a:t>‘Two-scale B’</a:t>
            </a:r>
            <a:endParaRPr lang="en-GB" sz="2400" dirty="0"/>
          </a:p>
          <a:p>
            <a:endParaRPr lang="en-GB" sz="2400" dirty="0" smtClean="0"/>
          </a:p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Irregular / extreme shape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58" y="1784540"/>
            <a:ext cx="1260000" cy="1260000"/>
          </a:xfrm>
          <a:prstGeom prst="rect">
            <a:avLst/>
          </a:prstGeom>
        </p:spPr>
      </p:pic>
      <p:pic>
        <p:nvPicPr>
          <p:cNvPr id="8" name="Fractures_256_Bimodal_5544ihch_S249P250_poro118_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16016" y="1334540"/>
            <a:ext cx="2160000" cy="2160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7200" y="4494648"/>
            <a:ext cx="4345329" cy="1260000"/>
            <a:chOff x="107504" y="4317759"/>
            <a:chExt cx="4345329" cy="126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833" y="4317759"/>
              <a:ext cx="1260000" cy="126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262" y="4317759"/>
              <a:ext cx="1260000" cy="126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317759"/>
              <a:ext cx="1260000" cy="1260000"/>
            </a:xfrm>
            <a:prstGeom prst="rect">
              <a:avLst/>
            </a:prstGeom>
          </p:spPr>
        </p:pic>
      </p:grpSp>
      <p:pic>
        <p:nvPicPr>
          <p:cNvPr id="13" name="TwoscaleB_256_Bimodal_4444ihch_S19P220_poro344_3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64664" y="4044648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5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9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Ola’s Coquina, Berea</a:t>
            </a:r>
          </a:p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Validation – structural connectivity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96" y="1521048"/>
            <a:ext cx="2160000" cy="21600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19886" y="2059421"/>
            <a:ext cx="2805355" cy="1263254"/>
            <a:chOff x="210080" y="3952329"/>
            <a:chExt cx="2805355" cy="12632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80" y="3952329"/>
              <a:ext cx="1260000" cy="1260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435" y="3955583"/>
              <a:ext cx="1260000" cy="1260000"/>
            </a:xfrm>
            <a:prstGeom prst="rect">
              <a:avLst/>
            </a:prstGeom>
          </p:spPr>
        </p:pic>
      </p:grp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203297"/>
              </p:ext>
            </p:extLst>
          </p:nvPr>
        </p:nvGraphicFramePr>
        <p:xfrm>
          <a:off x="118648" y="3933336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0748359"/>
              </p:ext>
            </p:extLst>
          </p:nvPr>
        </p:nvGraphicFramePr>
        <p:xfrm>
          <a:off x="4633500" y="3932387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8438" y="3319421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direction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75022" y="3319421"/>
            <a:ext cx="134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X,Y direction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958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Ola’s </a:t>
            </a:r>
            <a:r>
              <a:rPr lang="en-GB" sz="2400" dirty="0" smtClean="0"/>
              <a:t>Coquina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Validation – </a:t>
            </a:r>
            <a:r>
              <a:rPr lang="en-GB" sz="3600" dirty="0" smtClean="0"/>
              <a:t>shape factor</a:t>
            </a:r>
            <a:endParaRPr lang="en-GB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96" y="1521048"/>
            <a:ext cx="2160000" cy="2160000"/>
          </a:xfrm>
          <a:prstGeom prst="rect">
            <a:avLst/>
          </a:prstGeom>
        </p:spPr>
      </p:pic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710825"/>
              </p:ext>
            </p:extLst>
          </p:nvPr>
        </p:nvGraphicFramePr>
        <p:xfrm>
          <a:off x="457200" y="338296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4598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Berea</a:t>
            </a:r>
          </a:p>
          <a:p>
            <a:endParaRPr lang="en-GB" sz="2400" dirty="0"/>
          </a:p>
          <a:p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800" dirty="0" smtClean="0"/>
          </a:p>
          <a:p>
            <a:pPr marL="0" indent="0">
              <a:buNone/>
            </a:pPr>
            <a:endParaRPr lang="en-GB" sz="800" dirty="0"/>
          </a:p>
          <a:p>
            <a:pPr marL="0" indent="0">
              <a:buNone/>
            </a:pPr>
            <a:endParaRPr lang="en-GB" sz="800" dirty="0" smtClean="0"/>
          </a:p>
          <a:p>
            <a:pPr marL="0" indent="0">
              <a:buNone/>
            </a:pPr>
            <a:endParaRPr lang="en-GB" sz="800" dirty="0" smtClean="0"/>
          </a:p>
          <a:p>
            <a:pPr marL="0" indent="0">
              <a:buNone/>
            </a:pPr>
            <a:endParaRPr lang="en-GB" sz="800" dirty="0" smtClean="0"/>
          </a:p>
          <a:p>
            <a:r>
              <a:rPr lang="en-GB" sz="2400" dirty="0" smtClean="0"/>
              <a:t>‘Two-scale A’</a:t>
            </a:r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8345-3B55-4E07-9982-2B08A5F65E7A}" type="datetime1">
              <a:rPr lang="en-GB" smtClean="0"/>
              <a:pPr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B753A-862A-4F89-8BAC-5D14C4D1626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Validation – </a:t>
            </a:r>
            <a:r>
              <a:rPr lang="en-GB" dirty="0" smtClean="0"/>
              <a:t>pore size distribution</a:t>
            </a:r>
            <a:endParaRPr lang="en-GB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1804942"/>
              </p:ext>
            </p:extLst>
          </p:nvPr>
        </p:nvGraphicFramePr>
        <p:xfrm>
          <a:off x="4693800" y="1214824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4"/>
            <a:ext cx="1260000" cy="12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200" y="1394824"/>
            <a:ext cx="2160000" cy="216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43336"/>
            <a:ext cx="1260000" cy="12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38" y="4293336"/>
            <a:ext cx="2160000" cy="2160000"/>
          </a:xfrm>
          <a:prstGeom prst="rect">
            <a:avLst/>
          </a:prstGeom>
        </p:spPr>
      </p:pic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0685045"/>
              </p:ext>
            </p:extLst>
          </p:nvPr>
        </p:nvGraphicFramePr>
        <p:xfrm>
          <a:off x="4693800" y="3931071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8428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b5b2165e-8acf-48b8-a935-01f1f90977f0">
  <element uid="id_classification_confidential" value=""/>
  <element uid="id_category_newvalue1" value=""/>
  <element uid="id_retention_dontretain" value=""/>
</sisl>
</file>

<file path=customXml/itemProps1.xml><?xml version="1.0" encoding="utf-8"?>
<ds:datastoreItem xmlns:ds="http://schemas.openxmlformats.org/officeDocument/2006/customXml" ds:itemID="{874F4DF8-174C-4CA4-90F1-2484BFB5894D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2045</Words>
  <Application>Microsoft Office PowerPoint</Application>
  <PresentationFormat>On-screen Show (4:3)</PresentationFormat>
  <Paragraphs>553</Paragraphs>
  <Slides>35</Slides>
  <Notes>24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宋体</vt:lpstr>
      <vt:lpstr>Arial</vt:lpstr>
      <vt:lpstr>Calibri</vt:lpstr>
      <vt:lpstr>Cambria Math</vt:lpstr>
      <vt:lpstr>Wingdings</vt:lpstr>
      <vt:lpstr>Office Theme</vt:lpstr>
      <vt:lpstr>PROMEF 3D reconstruction of extremely heterogeneous structures in carbonates using 2D images</vt:lpstr>
      <vt:lpstr>Outline</vt:lpstr>
      <vt:lpstr>Uniform structures</vt:lpstr>
      <vt:lpstr>Anisotropic</vt:lpstr>
      <vt:lpstr>Non-stationary</vt:lpstr>
      <vt:lpstr>Irregular / extreme shape</vt:lpstr>
      <vt:lpstr>Validation – structural connectivity</vt:lpstr>
      <vt:lpstr>Validation – shape factor</vt:lpstr>
      <vt:lpstr>Validation – pore size distribution</vt:lpstr>
      <vt:lpstr>Validation – porosity</vt:lpstr>
      <vt:lpstr>Validation – flow properties</vt:lpstr>
      <vt:lpstr>Methodology overview</vt:lpstr>
      <vt:lpstr>EM based texture synthesis</vt:lpstr>
      <vt:lpstr>EM based texture synthesis</vt:lpstr>
      <vt:lpstr>EM based texture synthesis</vt:lpstr>
      <vt:lpstr>Methodology  overview</vt:lpstr>
      <vt:lpstr>Methodology  overview</vt:lpstr>
      <vt:lpstr>Methodology  overview</vt:lpstr>
      <vt:lpstr>Methodology  overview</vt:lpstr>
      <vt:lpstr>Future work</vt:lpstr>
      <vt:lpstr>Case study: cross-scale connection</vt:lpstr>
      <vt:lpstr>Case study: cross-scale connection</vt:lpstr>
      <vt:lpstr>Conclusion</vt:lpstr>
      <vt:lpstr>Thank you!</vt:lpstr>
      <vt:lpstr>Multi-resolution</vt:lpstr>
      <vt:lpstr>EM based texture synthesis</vt:lpstr>
      <vt:lpstr>Bimodal transform</vt:lpstr>
      <vt:lpstr>Methodology  overview</vt:lpstr>
      <vt:lpstr>Future work</vt:lpstr>
      <vt:lpstr>Impact and integration</vt:lpstr>
      <vt:lpstr>PROMEF Team</vt:lpstr>
      <vt:lpstr>PROMEF: Key Facts</vt:lpstr>
      <vt:lpstr>ICCR Phase II project landscape</vt:lpstr>
      <vt:lpstr>PROMEF: Links to other projects</vt:lpstr>
      <vt:lpstr>PROMEF: Deliverables timetable</vt:lpstr>
    </vt:vector>
  </TitlesOfParts>
  <Company>Heriot-Watt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Sebastian Geiger</dc:creator>
  <cp:keywords>Confidential:General:LegalOrRegulatoryNO</cp:keywords>
  <cp:lastModifiedBy>Tianshen Huang</cp:lastModifiedBy>
  <cp:revision>211</cp:revision>
  <dcterms:created xsi:type="dcterms:W3CDTF">2012-05-21T15:44:24Z</dcterms:created>
  <dcterms:modified xsi:type="dcterms:W3CDTF">2017-04-19T10:29:52Z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f20af8db-26ed-406f-bc8e-b293c3e74f40</vt:lpwstr>
  </property>
  <property fmtid="{D5CDD505-2E9C-101B-9397-08002B2CF9AE}" pid="3" name="bjDocumentLabelXML">
    <vt:lpwstr>&lt;?xml version="1.0"?&gt;&lt;sisl xmlns:xsi="http://www.w3.org/2001/XMLSchema-instance" xmlns:xsd="http://www.w3.org/2001/XMLSchema" sislVersion="0" policy="b5b2165e-8acf-48b8-a935-01f1f90977f0" xmlns="http://www.boldonjames.com/2008/01/sie/internal/label"&gt;  &lt;el</vt:lpwstr>
  </property>
  <property fmtid="{D5CDD505-2E9C-101B-9397-08002B2CF9AE}" pid="4" name="bjDocumentLabelXML-0">
    <vt:lpwstr>ement uid="id_classification_confidential" value="" /&gt;  &lt;element uid="id_category_newvalue1" value="" /&gt;  &lt;element uid="id_retention_dontretain" value="" /&gt;&lt;/sisl&gt;</vt:lpwstr>
  </property>
  <property fmtid="{D5CDD505-2E9C-101B-9397-08002B2CF9AE}" pid="5" name="bjDocumentSecurityLabel">
    <vt:lpwstr>Confidential General No</vt:lpwstr>
  </property>
</Properties>
</file>